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Default Extension="gif" ContentType="image/gif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60" r:id="rId1"/>
  </p:sldMasterIdLst>
  <p:notesMasterIdLst>
    <p:notesMasterId r:id="rId25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77" r:id="rId20"/>
    <p:sldId id="276" r:id="rId21"/>
    <p:sldId id="278" r:id="rId22"/>
    <p:sldId id="267" r:id="rId23"/>
    <p:sldId id="26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19" autoAdjust="0"/>
    <p:restoredTop sz="94664" autoAdjust="0"/>
  </p:normalViewPr>
  <p:slideViewPr>
    <p:cSldViewPr>
      <p:cViewPr varScale="1">
        <p:scale>
          <a:sx n="114" d="100"/>
          <a:sy n="114" d="100"/>
        </p:scale>
        <p:origin x="-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328A0-A896-4BCE-9F93-8A178D62BC02}" type="datetimeFigureOut">
              <a:rPr lang="en-US" smtClean="0"/>
              <a:pPr/>
              <a:t>10/8/13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1DC1F-701D-4CC0-A5D8-3933B776E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Love the idea of doing this inside a manila folder!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1DC1F-701D-4CC0-A5D8-3933B776E1C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BE067D-224B-438A-BFC5-9A66AC8DCB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2CEFC5-7A04-4DF6-8132-6B179DE2BB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C0B0BE-4648-4923-B9A7-8B5638C72E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01792A-B573-4FF6-88E0-564D9F54B2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60E7FA-2FA4-42E6-96F7-355A513E9F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AB4321-8906-48EA-9398-FEC7E6ED26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0A9FDA-626A-46C4-9988-C4C4BADD98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BB7EF8-F0C7-44D0-A51C-5DCD3FD1E8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8C93CD-8556-4892-B08F-BEA8A2D4B0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082071-E60F-49AA-8759-717EFB3B18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E482A2-CF02-48AD-A49D-CBAE342C8D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D12ACA-ACDF-4232-AA23-9F231AAE87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Arial" pitchFamily="-1" charset="0"/>
          <a:cs typeface="Arial" pitchFamily="-1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Arial" pitchFamily="-1" charset="0"/>
          <a:cs typeface="Arial" pitchFamily="-1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Arial" pitchFamily="-1" charset="0"/>
          <a:cs typeface="Arial" pitchFamily="-1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Arial" pitchFamily="-1" charset="0"/>
          <a:cs typeface="Arial" pitchFamily="-1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Arial" pitchFamily="-1" charset="0"/>
          <a:cs typeface="Arial" pitchFamily="-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Arial" pitchFamily="-1" charset="0"/>
          <a:cs typeface="Arial" pitchFamily="-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Arial" pitchFamily="-1" charset="0"/>
          <a:cs typeface="Arial" pitchFamily="-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Arial" pitchFamily="-1" charset="0"/>
          <a:cs typeface="Arial" pitchFamily="-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66"/>
                </a:solidFill>
              </a:rPr>
              <a:t>Developing and Presenting a Design Plan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486400" y="2514600"/>
            <a:ext cx="3200400" cy="533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Just FACS</a:t>
            </a:r>
          </a:p>
        </p:txBody>
      </p:sp>
      <p:pic>
        <p:nvPicPr>
          <p:cNvPr id="3076" name="Picture 4" descr="C:\Documents and Settings\Mrs. Jefferson\Local Settings\Temporary Internet Files\Content.IE5\RCBUSK7B\MP90044699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200400"/>
            <a:ext cx="7772400" cy="29782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Step 6 continued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 smtClean="0"/>
              <a:t>A thoughtfully arranged room is functional and pleasing to look at.</a:t>
            </a:r>
          </a:p>
          <a:p>
            <a:pPr eaLnBrk="1" hangingPunct="1"/>
            <a:r>
              <a:rPr lang="en-US" smtClean="0"/>
              <a:t>Keep these factors in mind when designing:</a:t>
            </a:r>
          </a:p>
          <a:p>
            <a:pPr lvl="1" eaLnBrk="1" hangingPunct="1"/>
            <a:r>
              <a:rPr lang="en-US" sz="2400" smtClean="0"/>
              <a:t>Don’t overcrowd a room</a:t>
            </a:r>
          </a:p>
          <a:p>
            <a:pPr lvl="1" eaLnBrk="1" hangingPunct="1"/>
            <a:r>
              <a:rPr lang="en-US" sz="2400" smtClean="0"/>
              <a:t>Attempt to balance the room</a:t>
            </a:r>
          </a:p>
          <a:p>
            <a:pPr lvl="1" eaLnBrk="1" hangingPunct="1"/>
            <a:r>
              <a:rPr lang="en-US" sz="2400" smtClean="0"/>
              <a:t>Create a focal point by highlighting an interesting feature.</a:t>
            </a:r>
          </a:p>
          <a:p>
            <a:pPr lvl="1" eaLnBrk="1" hangingPunct="1"/>
            <a:r>
              <a:rPr lang="en-US" sz="2400" smtClean="0"/>
              <a:t>Use your imagination</a:t>
            </a:r>
          </a:p>
        </p:txBody>
      </p:sp>
      <p:pic>
        <p:nvPicPr>
          <p:cNvPr id="5125" name="Picture 5" descr="C:\Documents and Settings\Mrs. Jefferson\Local Settings\Temporary Internet Files\Content.IE5\YWTQWSN3\MC9003539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2362200"/>
            <a:ext cx="2004887" cy="2304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Room by Room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Living Rooms and Family rooms</a:t>
            </a:r>
          </a:p>
          <a:p>
            <a:pPr lvl="1" eaLnBrk="1" hangingPunct="1"/>
            <a:r>
              <a:rPr lang="en-US" smtClean="0"/>
              <a:t>Seating</a:t>
            </a:r>
          </a:p>
          <a:p>
            <a:pPr lvl="1" eaLnBrk="1" hangingPunct="1"/>
            <a:r>
              <a:rPr lang="en-US" smtClean="0"/>
              <a:t>Provide convenient surface for reading materials and refreshments.</a:t>
            </a:r>
          </a:p>
          <a:p>
            <a:pPr lvl="1" eaLnBrk="1" hangingPunct="1"/>
            <a:r>
              <a:rPr lang="en-US" smtClean="0"/>
              <a:t>Might include entertainment</a:t>
            </a:r>
          </a:p>
          <a:p>
            <a:pPr eaLnBrk="1" hangingPunct="1"/>
            <a:r>
              <a:rPr lang="en-US" smtClean="0"/>
              <a:t>Dining Areas</a:t>
            </a:r>
          </a:p>
          <a:p>
            <a:pPr lvl="1" eaLnBrk="1" hangingPunct="1"/>
            <a:r>
              <a:rPr lang="en-US" smtClean="0"/>
              <a:t>Allow room for chairs to move and people if there is a dining room</a:t>
            </a:r>
          </a:p>
          <a:p>
            <a:pPr lvl="1" eaLnBrk="1" hangingPunct="1"/>
            <a:endParaRPr lang="en-US" smtClean="0"/>
          </a:p>
        </p:txBody>
      </p:sp>
      <p:pic>
        <p:nvPicPr>
          <p:cNvPr id="6148" name="Picture 4" descr="C:\Documents and Settings\Mrs. Jefferson\Local Settings\Temporary Internet Files\Content.IE5\RCBUSK7B\MC9000899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81000"/>
            <a:ext cx="2102457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Drawing Plans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Floor plans give a view from above</a:t>
            </a:r>
          </a:p>
          <a:p>
            <a:pPr eaLnBrk="1" hangingPunct="1"/>
            <a:r>
              <a:rPr lang="en-US" smtClean="0"/>
              <a:t>Elevations show a side view</a:t>
            </a:r>
          </a:p>
          <a:p>
            <a:pPr eaLnBrk="1" hangingPunct="1"/>
            <a:r>
              <a:rPr lang="en-US" smtClean="0"/>
              <a:t>Interior elevations show one wall as seen from the center of the room</a:t>
            </a:r>
          </a:p>
        </p:txBody>
      </p:sp>
      <p:pic>
        <p:nvPicPr>
          <p:cNvPr id="7172" name="Picture 4" descr="C:\Documents and Settings\Mrs. Jefferson\Local Settings\Temporary Internet Files\Content.IE5\RCBUSK7B\MC9002811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505200"/>
            <a:ext cx="2514600" cy="31461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rgbClr val="FF0066"/>
                </a:solidFill>
              </a:rPr>
              <a:t>Computer-Aided Design (CAD)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pPr eaLnBrk="1" hangingPunct="1"/>
            <a:r>
              <a:rPr lang="en-US" smtClean="0"/>
              <a:t>CAD programs create views that seem as realistic as a photograph</a:t>
            </a:r>
          </a:p>
          <a:p>
            <a:pPr eaLnBrk="1" hangingPunct="1"/>
            <a:r>
              <a:rPr lang="en-US" smtClean="0"/>
              <a:t>They easily to be changed and allows designers to be more creative</a:t>
            </a:r>
          </a:p>
        </p:txBody>
      </p:sp>
      <p:pic>
        <p:nvPicPr>
          <p:cNvPr id="8196" name="Picture 4" descr="C:\Documents and Settings\Mrs. Jefferson\Local Settings\Temporary Internet Files\Content.IE5\Z1M1AWTF\MC9003121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581400"/>
            <a:ext cx="3145572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077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rgbClr val="FF0066"/>
                </a:solidFill>
              </a:rPr>
              <a:t>Step 7:  Choose a Style </a:t>
            </a:r>
            <a:r>
              <a:rPr lang="en-US" dirty="0" smtClean="0">
                <a:solidFill>
                  <a:srgbClr val="FF0066"/>
                </a:solidFill>
              </a:rPr>
              <a:t>&amp; Color </a:t>
            </a:r>
            <a:r>
              <a:rPr lang="en-US" dirty="0" smtClean="0">
                <a:solidFill>
                  <a:srgbClr val="FF0066"/>
                </a:solidFill>
              </a:rPr>
              <a:t>Scheme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3276600"/>
          </a:xfrm>
        </p:spPr>
        <p:txBody>
          <a:bodyPr/>
          <a:lstStyle/>
          <a:p>
            <a:pPr eaLnBrk="1" hangingPunct="1"/>
            <a:r>
              <a:rPr lang="en-US" dirty="0" smtClean="0"/>
              <a:t>Style-refers to the overall characteristics of design.</a:t>
            </a:r>
          </a:p>
          <a:p>
            <a:pPr lvl="1" eaLnBrk="1" hangingPunct="1"/>
            <a:r>
              <a:rPr lang="en-US" dirty="0" smtClean="0"/>
              <a:t>It might reflect a specific period of time, a region, or a designer.</a:t>
            </a:r>
          </a:p>
          <a:p>
            <a:pPr lvl="1" eaLnBrk="1" hangingPunct="1"/>
            <a:r>
              <a:rPr lang="en-US" dirty="0" smtClean="0"/>
              <a:t>It might also evoke a feeling such as formal, informal, or cozy.</a:t>
            </a:r>
          </a:p>
        </p:txBody>
      </p:sp>
      <p:pic>
        <p:nvPicPr>
          <p:cNvPr id="9220" name="Picture 4" descr="C:\Documents and Settings\Mrs. Jefferson\Local Settings\Temporary Internet Files\Content.IE5\YWTQWSN3\MC90044130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9624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Types of Style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4038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Colonial-very simplistic style.</a:t>
            </a:r>
          </a:p>
          <a:p>
            <a:pPr eaLnBrk="1" hangingPunct="1"/>
            <a:r>
              <a:rPr lang="en-US" sz="2800" dirty="0" smtClean="0"/>
              <a:t>Queen Anne-very formal style; often large with high ceilings.  Use very luxurious fabrics.</a:t>
            </a:r>
          </a:p>
          <a:p>
            <a:pPr eaLnBrk="1" hangingPunct="1"/>
            <a:r>
              <a:rPr lang="en-US" sz="2800" dirty="0" smtClean="0"/>
              <a:t>Victoria-flamboyant and elaborate style; generally have carved wooden panels.</a:t>
            </a:r>
          </a:p>
          <a:p>
            <a:pPr eaLnBrk="1" hangingPunct="1"/>
            <a:r>
              <a:rPr lang="en-US" sz="2800" dirty="0" smtClean="0"/>
              <a:t>Modern-simple and unify technology with art; the focus is on horizontal line and monochromatic color schemes</a:t>
            </a:r>
          </a:p>
        </p:txBody>
      </p:sp>
      <p:pic>
        <p:nvPicPr>
          <p:cNvPr id="10245" name="Picture 5" descr="C:\Documents and Settings\Mrs. Jefferson\Local Settings\Temporary Internet Files\Content.IE5\YWTQWSN3\MC90019366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466676"/>
            <a:ext cx="1878594" cy="2391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>
                <a:solidFill>
                  <a:srgbClr val="FF0066"/>
                </a:solidFill>
              </a:rPr>
              <a:t>Step 8:  Select Backgrounds, Furniture, Lighting and Accessories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txBody>
          <a:bodyPr/>
          <a:lstStyle/>
          <a:p>
            <a:pPr eaLnBrk="1" hangingPunct="1"/>
            <a:r>
              <a:rPr lang="en-US" smtClean="0"/>
              <a:t>Backgrounds-floors, walls, ceilings and windows.</a:t>
            </a:r>
          </a:p>
          <a:p>
            <a:pPr lvl="1" eaLnBrk="1" hangingPunct="1"/>
            <a:r>
              <a:rPr lang="en-US" smtClean="0"/>
              <a:t>Deciding which materials, colors, patterns and textures to use is part of the design process.</a:t>
            </a:r>
          </a:p>
          <a:p>
            <a:pPr lvl="1" eaLnBrk="1" hangingPunct="1"/>
            <a:r>
              <a:rPr lang="en-US" smtClean="0"/>
              <a:t>The goal is to make sure that backgrounds harmonize with the style.</a:t>
            </a:r>
          </a:p>
          <a:p>
            <a:pPr eaLnBrk="1" hangingPunct="1"/>
            <a:endParaRPr lang="en-US" smtClean="0"/>
          </a:p>
        </p:txBody>
      </p:sp>
      <p:pic>
        <p:nvPicPr>
          <p:cNvPr id="11269" name="Picture 5" descr="C:\Documents and Settings\Mrs. Jefferson\Local Settings\Temporary Internet Files\Content.IE5\RCBUSK7B\MC90021752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91000"/>
            <a:ext cx="2133600" cy="2168303"/>
          </a:xfrm>
          <a:prstGeom prst="rect">
            <a:avLst/>
          </a:prstGeom>
          <a:noFill/>
        </p:spPr>
      </p:pic>
      <p:pic>
        <p:nvPicPr>
          <p:cNvPr id="11270" name="Picture 6" descr="C:\Documents and Settings\Mrs. Jefferson\Local Settings\Temporary Internet Files\Content.IE5\E5W6DWP1\MC900441754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114800"/>
            <a:ext cx="2743200" cy="2743200"/>
          </a:xfrm>
          <a:prstGeom prst="rect">
            <a:avLst/>
          </a:prstGeom>
          <a:noFill/>
        </p:spPr>
      </p:pic>
      <p:pic>
        <p:nvPicPr>
          <p:cNvPr id="11271" name="Picture 7" descr="C:\Documents and Settings\Mrs. Jefferson\Local Settings\Temporary Internet Files\Content.IE5\YWTQWSN3\MC900440382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41148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Step 9:  Present the Design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800600" cy="4571999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Floor Plans</a:t>
            </a:r>
          </a:p>
          <a:p>
            <a:pPr eaLnBrk="1" hangingPunct="1"/>
            <a:r>
              <a:rPr lang="en-US" dirty="0" smtClean="0"/>
              <a:t>Elevations</a:t>
            </a:r>
          </a:p>
          <a:p>
            <a:pPr eaLnBrk="1" hangingPunct="1"/>
            <a:r>
              <a:rPr lang="en-US" dirty="0" smtClean="0"/>
              <a:t>Pictorial designs (which are pictures as if you were actually looking at the room)</a:t>
            </a:r>
          </a:p>
          <a:p>
            <a:pPr lvl="1" eaLnBrk="1" hangingPunct="1"/>
            <a:r>
              <a:rPr lang="en-US" dirty="0" smtClean="0"/>
              <a:t>One point perspective is looking at one wall</a:t>
            </a:r>
          </a:p>
          <a:p>
            <a:pPr lvl="1" eaLnBrk="1" hangingPunct="1"/>
            <a:r>
              <a:rPr lang="en-US" dirty="0" smtClean="0"/>
              <a:t>Two point perspective is looking at where two walls meet</a:t>
            </a:r>
          </a:p>
        </p:txBody>
      </p:sp>
      <p:pic>
        <p:nvPicPr>
          <p:cNvPr id="12297" name="Picture 9" descr="C:\Documents and Settings\Mrs. Jefferson\Local Settings\Temporary Internet Files\Content.IE5\E5W6DWP1\MC90017434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057400"/>
            <a:ext cx="2738966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153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Types of Visual Representations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Boards</a:t>
            </a:r>
          </a:p>
          <a:p>
            <a:pPr lvl="1" eaLnBrk="1" hangingPunct="1"/>
            <a:r>
              <a:rPr lang="en-US" smtClean="0"/>
              <a:t>Contains mounted samples of proposed wall coverings, floor coverings, fabrics, and window treatments.</a:t>
            </a:r>
          </a:p>
          <a:p>
            <a:pPr lvl="1" eaLnBrk="1" hangingPunct="1"/>
            <a:r>
              <a:rPr lang="en-US" smtClean="0"/>
              <a:t>Separate boards for each room</a:t>
            </a:r>
          </a:p>
          <a:p>
            <a:pPr eaLnBrk="1" hangingPunct="1"/>
            <a:r>
              <a:rPr lang="en-US" smtClean="0"/>
              <a:t>Computer presentations</a:t>
            </a:r>
          </a:p>
          <a:p>
            <a:pPr eaLnBrk="1" hangingPunct="1"/>
            <a:r>
              <a:rPr lang="en-US" smtClean="0"/>
              <a:t>Models:  usually 3-D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www.andersonmendes.com/plan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7467600" cy="60985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239000" cy="838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>
                <a:solidFill>
                  <a:srgbClr val="FF0066"/>
                </a:solidFill>
              </a:rPr>
              <a:t>Good Design Requires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 good design plan is the starting point of designing the interior of a home.</a:t>
            </a:r>
          </a:p>
        </p:txBody>
      </p:sp>
      <p:pic>
        <p:nvPicPr>
          <p:cNvPr id="4100" name="Picture 2" descr="C:\Documents and Settings\user\Local Settings\Temporary Internet Files\Content.IE5\W4NS8YDM\MCj0089877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590800"/>
            <a:ext cx="3844925" cy="346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www.cubepsl.co.uk/upload/Llangollen%20Presentation%20Board%202%20258p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95400"/>
            <a:ext cx="6157124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3.bp.blogspot.com/_JYVDC2NgM-E/SdlPFc0299I/AAAAAAAAAVA/v4CJvYxDt1E/s400/homemaker%27s%2Bdiary.1202854885000.mood%2Bboard%2B2.jpg.m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85800"/>
            <a:ext cx="7951304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A Professional Presenation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Once all designs are complete the presentation must be made.</a:t>
            </a:r>
          </a:p>
          <a:p>
            <a:pPr eaLnBrk="1" hangingPunct="1"/>
            <a:r>
              <a:rPr lang="en-US" smtClean="0"/>
              <a:t>Oral presentations consist of:</a:t>
            </a:r>
          </a:p>
          <a:p>
            <a:pPr lvl="1" eaLnBrk="1" hangingPunct="1"/>
            <a:r>
              <a:rPr lang="en-US" smtClean="0"/>
              <a:t>Introduction</a:t>
            </a:r>
          </a:p>
          <a:p>
            <a:pPr lvl="1" eaLnBrk="1" hangingPunct="1"/>
            <a:r>
              <a:rPr lang="en-US" smtClean="0"/>
              <a:t>Discussion of the design</a:t>
            </a:r>
          </a:p>
          <a:p>
            <a:pPr lvl="1" eaLnBrk="1" hangingPunct="1"/>
            <a:r>
              <a:rPr lang="en-US" smtClean="0"/>
              <a:t>Summary</a:t>
            </a:r>
          </a:p>
          <a:p>
            <a:pPr eaLnBrk="1" hangingPunct="1"/>
            <a:r>
              <a:rPr lang="en-US" smtClean="0"/>
              <a:t>Finally presentation of the budget</a:t>
            </a:r>
          </a:p>
        </p:txBody>
      </p:sp>
      <p:pic>
        <p:nvPicPr>
          <p:cNvPr id="14340" name="Picture 4" descr="C:\Documents and Settings\Mrs. Jefferson\Local Settings\Temporary Internet Files\Content.IE5\RCBUSK7B\MC90003882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048000"/>
            <a:ext cx="2486949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Step 10:  Implement the Design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57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66"/>
                </a:solidFill>
              </a:rPr>
              <a:t>Developing a time line</a:t>
            </a:r>
          </a:p>
          <a:p>
            <a:pPr eaLnBrk="1" hangingPunct="1"/>
            <a:r>
              <a:rPr lang="en-US" dirty="0" smtClean="0">
                <a:solidFill>
                  <a:srgbClr val="FF0066"/>
                </a:solidFill>
              </a:rPr>
              <a:t>Making purchases</a:t>
            </a:r>
          </a:p>
          <a:p>
            <a:pPr eaLnBrk="1" hangingPunct="1"/>
            <a:r>
              <a:rPr lang="en-US" dirty="0" smtClean="0">
                <a:solidFill>
                  <a:srgbClr val="FF0066"/>
                </a:solidFill>
              </a:rPr>
              <a:t>Scheduling installations</a:t>
            </a:r>
          </a:p>
          <a:p>
            <a:pPr eaLnBrk="1" hangingPunct="1"/>
            <a:r>
              <a:rPr lang="en-US" dirty="0" smtClean="0">
                <a:solidFill>
                  <a:srgbClr val="FF0066"/>
                </a:solidFill>
              </a:rPr>
              <a:t>Make sure to maintain frequent communication with the clients!</a:t>
            </a:r>
          </a:p>
        </p:txBody>
      </p:sp>
      <p:pic>
        <p:nvPicPr>
          <p:cNvPr id="15365" name="Picture 5" descr="C:\Documents and Settings\Mrs. Jefferson\Local Settings\Temporary Internet Files\Content.IE5\ZO93ZAPF\MC9002088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524000"/>
            <a:ext cx="2776515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838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66"/>
                </a:solidFill>
              </a:rPr>
              <a:t>Steps in the Design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848600" cy="4495800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Step 1:  Identify the project</a:t>
            </a:r>
          </a:p>
          <a:p>
            <a:pPr>
              <a:defRPr/>
            </a:pPr>
            <a:r>
              <a:rPr lang="en-US" sz="2000" dirty="0" smtClean="0"/>
              <a:t>Step 2:  Assess the client characteristics</a:t>
            </a:r>
          </a:p>
          <a:p>
            <a:pPr>
              <a:defRPr/>
            </a:pPr>
            <a:r>
              <a:rPr lang="en-US" sz="2000" dirty="0" smtClean="0"/>
              <a:t>Step 3:  Analyze the environment</a:t>
            </a:r>
          </a:p>
          <a:p>
            <a:pPr>
              <a:defRPr/>
            </a:pPr>
            <a:r>
              <a:rPr lang="en-US" sz="2000" dirty="0" smtClean="0"/>
              <a:t>Step 4:  Develop a preliminary budget</a:t>
            </a:r>
          </a:p>
          <a:p>
            <a:pPr>
              <a:defRPr/>
            </a:pPr>
            <a:r>
              <a:rPr lang="en-US" sz="2000" dirty="0" smtClean="0"/>
              <a:t>Step 5:  Compile a design resource file</a:t>
            </a:r>
          </a:p>
          <a:p>
            <a:pPr>
              <a:defRPr/>
            </a:pPr>
            <a:r>
              <a:rPr lang="en-US" sz="2000" dirty="0" smtClean="0"/>
              <a:t>Step 6:  Plan use of space</a:t>
            </a:r>
          </a:p>
          <a:p>
            <a:pPr>
              <a:defRPr/>
            </a:pPr>
            <a:r>
              <a:rPr lang="en-US" sz="2000" dirty="0" smtClean="0"/>
              <a:t>Step 7:  Choose a style and color scheme</a:t>
            </a:r>
          </a:p>
          <a:p>
            <a:pPr>
              <a:defRPr/>
            </a:pPr>
            <a:r>
              <a:rPr lang="en-US" sz="2000" dirty="0" smtClean="0"/>
              <a:t>Step 8:  Select backgrounds, furniture, lighting, and accessories</a:t>
            </a:r>
          </a:p>
          <a:p>
            <a:pPr>
              <a:defRPr/>
            </a:pPr>
            <a:r>
              <a:rPr lang="en-US" sz="2000" dirty="0" smtClean="0"/>
              <a:t>Step 9:  Present the design</a:t>
            </a:r>
          </a:p>
          <a:p>
            <a:pPr>
              <a:defRPr/>
            </a:pPr>
            <a:r>
              <a:rPr lang="en-US" sz="2000" dirty="0" smtClean="0"/>
              <a:t>Step 10:  Implement the design.</a:t>
            </a:r>
          </a:p>
          <a:p>
            <a:pPr>
              <a:defRPr/>
            </a:pPr>
            <a:endParaRPr lang="en-US" sz="2000" dirty="0" smtClean="0"/>
          </a:p>
        </p:txBody>
      </p:sp>
      <p:pic>
        <p:nvPicPr>
          <p:cNvPr id="5124" name="Picture 2" descr="C:\Documents and Settings\user\Local Settings\Temporary Internet Files\Content.IE5\IN0J0RCJ\MCj008997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600199"/>
            <a:ext cx="2514600" cy="2373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229600" cy="838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66"/>
                </a:solidFill>
              </a:rPr>
              <a:t>Step 1:  Identify the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is the change that needs to be made?</a:t>
            </a:r>
          </a:p>
          <a:p>
            <a:pPr>
              <a:defRPr/>
            </a:pPr>
            <a:r>
              <a:rPr lang="en-US" dirty="0" smtClean="0"/>
              <a:t>How much are you willing to spend?</a:t>
            </a:r>
          </a:p>
          <a:p>
            <a:pPr>
              <a:defRPr/>
            </a:pPr>
            <a:r>
              <a:rPr lang="en-US" dirty="0" smtClean="0"/>
              <a:t>How much time do you have to complete it?</a:t>
            </a:r>
          </a:p>
          <a:p>
            <a:pPr>
              <a:defRPr/>
            </a:pPr>
            <a:r>
              <a:rPr lang="en-US" dirty="0" smtClean="0"/>
              <a:t>What is the goal of the project?</a:t>
            </a:r>
          </a:p>
        </p:txBody>
      </p:sp>
      <p:pic>
        <p:nvPicPr>
          <p:cNvPr id="6148" name="Picture 2" descr="C:\Documents and Settings\user\Local Settings\Temporary Internet Files\Content.IE5\MCY9A0ZQ\MCj008996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495800"/>
            <a:ext cx="2133600" cy="214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838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>
                <a:solidFill>
                  <a:srgbClr val="FF0066"/>
                </a:solidFill>
              </a:rPr>
              <a:t>Step 2:  Assess Client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53340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Match possibilities for room design with the habits, likes, needs and wants of the people who will use it.</a:t>
            </a:r>
          </a:p>
          <a:p>
            <a:pPr>
              <a:defRPr/>
            </a:pPr>
            <a:r>
              <a:rPr lang="en-US" sz="2800" dirty="0" smtClean="0"/>
              <a:t>Complete a family inventory</a:t>
            </a:r>
          </a:p>
          <a:p>
            <a:pPr lvl="1">
              <a:defRPr/>
            </a:pPr>
            <a:r>
              <a:rPr lang="en-US" sz="2400" dirty="0" smtClean="0"/>
              <a:t>Lifestyles</a:t>
            </a:r>
          </a:p>
          <a:p>
            <a:pPr lvl="1">
              <a:defRPr/>
            </a:pPr>
            <a:r>
              <a:rPr lang="en-US" sz="2400" dirty="0" smtClean="0"/>
              <a:t>Activities, entertaining preferences, hobbies and study and work</a:t>
            </a:r>
          </a:p>
          <a:p>
            <a:pPr lvl="1">
              <a:defRPr/>
            </a:pPr>
            <a:r>
              <a:rPr lang="en-US" sz="2400" dirty="0" smtClean="0"/>
              <a:t>Preferred Atmosphere</a:t>
            </a:r>
          </a:p>
          <a:p>
            <a:pPr lvl="1">
              <a:defRPr/>
            </a:pPr>
            <a:r>
              <a:rPr lang="en-US" sz="2400" dirty="0" smtClean="0"/>
              <a:t>Future Considerations (what are your future plans?)</a:t>
            </a:r>
          </a:p>
          <a:p>
            <a:pPr>
              <a:defRPr/>
            </a:pPr>
            <a:r>
              <a:rPr lang="en-US" sz="2800" dirty="0" smtClean="0"/>
              <a:t>Nonresidential inventories (universal design)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239000" cy="1295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>
                <a:solidFill>
                  <a:srgbClr val="FF0066"/>
                </a:solidFill>
              </a:rPr>
              <a:t>Step 3:  Analyze the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4154488" cy="495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Environment Inventory</a:t>
            </a:r>
          </a:p>
          <a:p>
            <a:pPr lvl="1">
              <a:defRPr/>
            </a:pPr>
            <a:r>
              <a:rPr lang="en-US" sz="2000" dirty="0" smtClean="0"/>
              <a:t>Number of rooms</a:t>
            </a:r>
          </a:p>
          <a:p>
            <a:pPr lvl="1">
              <a:defRPr/>
            </a:pPr>
            <a:r>
              <a:rPr lang="en-US" sz="2000" dirty="0" smtClean="0"/>
              <a:t>Activity Zones</a:t>
            </a:r>
          </a:p>
          <a:p>
            <a:pPr lvl="1">
              <a:defRPr/>
            </a:pPr>
            <a:r>
              <a:rPr lang="en-US" sz="2000" dirty="0" smtClean="0"/>
              <a:t>Storage Areas</a:t>
            </a:r>
          </a:p>
          <a:p>
            <a:pPr lvl="1">
              <a:defRPr/>
            </a:pPr>
            <a:r>
              <a:rPr lang="en-US" sz="2000" dirty="0" smtClean="0"/>
              <a:t>Furniture and Accessories</a:t>
            </a:r>
          </a:p>
          <a:p>
            <a:pPr lvl="1">
              <a:defRPr/>
            </a:pPr>
            <a:r>
              <a:rPr lang="en-US" sz="2000" dirty="0" smtClean="0"/>
              <a:t>Condition of Backgrounds</a:t>
            </a:r>
          </a:p>
          <a:p>
            <a:pPr lvl="1">
              <a:defRPr/>
            </a:pPr>
            <a:r>
              <a:rPr lang="en-US" sz="2000" dirty="0" smtClean="0"/>
              <a:t>Electrical and Lighting</a:t>
            </a:r>
          </a:p>
          <a:p>
            <a:pPr lvl="1">
              <a:defRPr/>
            </a:pPr>
            <a:r>
              <a:rPr lang="en-US" sz="2000" dirty="0" smtClean="0"/>
              <a:t>Safety</a:t>
            </a:r>
          </a:p>
          <a:p>
            <a:pPr lvl="1">
              <a:defRPr/>
            </a:pPr>
            <a:r>
              <a:rPr lang="en-US" sz="2000" dirty="0" smtClean="0"/>
              <a:t>Traffic Flow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447800"/>
            <a:ext cx="4038600" cy="4525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Consider Furniture Needs</a:t>
            </a:r>
          </a:p>
          <a:p>
            <a:pPr>
              <a:defRPr/>
            </a:pPr>
            <a:r>
              <a:rPr lang="en-US" dirty="0" smtClean="0"/>
              <a:t>Establish Priorities</a:t>
            </a:r>
          </a:p>
          <a:p>
            <a:pPr lvl="1">
              <a:defRPr/>
            </a:pPr>
            <a:r>
              <a:rPr lang="en-US" dirty="0" smtClean="0"/>
              <a:t>Budget restrictions</a:t>
            </a:r>
          </a:p>
          <a:p>
            <a:pPr>
              <a:defRPr/>
            </a:pPr>
            <a:r>
              <a:rPr lang="en-US" dirty="0" smtClean="0"/>
              <a:t>Measure Space &amp; Furniture</a:t>
            </a:r>
          </a:p>
          <a:p>
            <a:pPr lvl="1">
              <a:defRPr/>
            </a:pPr>
            <a:r>
              <a:rPr lang="en-US" dirty="0" smtClean="0"/>
              <a:t>Creating scale drawings</a:t>
            </a:r>
          </a:p>
          <a:p>
            <a:pPr lvl="1">
              <a:defRPr/>
            </a:pPr>
            <a:r>
              <a:rPr lang="en-US" dirty="0" smtClean="0"/>
              <a:t>¼ in. =1 ft.</a:t>
            </a:r>
          </a:p>
        </p:txBody>
      </p:sp>
      <p:pic>
        <p:nvPicPr>
          <p:cNvPr id="8197" name="Picture 2" descr="C:\Documents and Settings\user\Local Settings\Temporary Internet Files\Content.IE5\W4NS8YDM\MCj008987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2362" y="4930775"/>
            <a:ext cx="1671638" cy="192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106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FF0066"/>
                </a:solidFill>
              </a:rPr>
              <a:t>Step 4:  Develop a Preliminary Budget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3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Write down everything that needs to be purchased</a:t>
            </a:r>
          </a:p>
          <a:p>
            <a:pPr>
              <a:defRPr/>
            </a:pPr>
            <a:r>
              <a:rPr lang="en-US" dirty="0" smtClean="0"/>
              <a:t>Create price estimates based on the size of the room </a:t>
            </a:r>
          </a:p>
        </p:txBody>
      </p:sp>
      <p:pic>
        <p:nvPicPr>
          <p:cNvPr id="27650" name="Picture 2" descr="C:\Documents and Settings\Mrs. Jefferson\Local Settings\Temporary Internet Files\Content.IE5\RCBUSK7B\MC9000566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733800"/>
            <a:ext cx="3393992" cy="27063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FF0066"/>
                </a:solidFill>
              </a:rPr>
              <a:t>Step 5:  Compile a Design Resource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419600" cy="5105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Take before photos of the area to be redesigned.</a:t>
            </a:r>
          </a:p>
          <a:p>
            <a:pPr>
              <a:defRPr/>
            </a:pPr>
            <a:r>
              <a:rPr lang="en-US" dirty="0" smtClean="0"/>
              <a:t>Find sources of ideas:</a:t>
            </a:r>
          </a:p>
          <a:p>
            <a:pPr lvl="1">
              <a:defRPr/>
            </a:pPr>
            <a:r>
              <a:rPr lang="en-US" dirty="0" smtClean="0"/>
              <a:t> magazines</a:t>
            </a:r>
          </a:p>
          <a:p>
            <a:pPr lvl="1">
              <a:defRPr/>
            </a:pPr>
            <a:r>
              <a:rPr lang="en-US" dirty="0" smtClean="0"/>
              <a:t>Furniture and accessory catalogs</a:t>
            </a:r>
          </a:p>
          <a:p>
            <a:pPr lvl="1">
              <a:defRPr/>
            </a:pPr>
            <a:r>
              <a:rPr lang="en-US" dirty="0" smtClean="0"/>
              <a:t>Websites</a:t>
            </a:r>
          </a:p>
          <a:p>
            <a:pPr lvl="1">
              <a:defRPr/>
            </a:pPr>
            <a:r>
              <a:rPr lang="en-US" dirty="0" smtClean="0"/>
              <a:t>Sunday newspapers</a:t>
            </a:r>
          </a:p>
          <a:p>
            <a:pPr lvl="1">
              <a:defRPr/>
            </a:pPr>
            <a:r>
              <a:rPr lang="en-US" dirty="0" smtClean="0"/>
              <a:t>How to books</a:t>
            </a:r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038600" cy="5029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Organize by separating into categories:</a:t>
            </a:r>
          </a:p>
          <a:p>
            <a:pPr lvl="1">
              <a:defRPr/>
            </a:pPr>
            <a:r>
              <a:rPr lang="en-US" sz="2000" dirty="0" smtClean="0"/>
              <a:t>Furnishings</a:t>
            </a:r>
          </a:p>
          <a:p>
            <a:pPr lvl="1">
              <a:defRPr/>
            </a:pPr>
            <a:r>
              <a:rPr lang="en-US" sz="2000" dirty="0" smtClean="0"/>
              <a:t>Window treatments</a:t>
            </a:r>
          </a:p>
          <a:p>
            <a:pPr lvl="1">
              <a:defRPr/>
            </a:pPr>
            <a:r>
              <a:rPr lang="en-US" sz="2000" dirty="0" smtClean="0"/>
              <a:t>Floor coverings</a:t>
            </a:r>
          </a:p>
          <a:p>
            <a:pPr lvl="1">
              <a:defRPr/>
            </a:pPr>
            <a:r>
              <a:rPr lang="en-US" sz="2000" dirty="0" smtClean="0"/>
              <a:t>General for pictures </a:t>
            </a:r>
          </a:p>
          <a:p>
            <a:pPr lvl="1">
              <a:defRPr/>
            </a:pPr>
            <a:r>
              <a:rPr lang="en-US" sz="2000" dirty="0" smtClean="0"/>
              <a:t>Product brochures</a:t>
            </a:r>
          </a:p>
          <a:p>
            <a:pPr lvl="1">
              <a:defRPr/>
            </a:pPr>
            <a:r>
              <a:rPr lang="en-US" sz="2000" dirty="0" smtClean="0"/>
              <a:t>Wallpaper samples</a:t>
            </a:r>
          </a:p>
          <a:p>
            <a:pPr lvl="1">
              <a:defRPr/>
            </a:pPr>
            <a:r>
              <a:rPr lang="en-US" sz="2000" dirty="0" smtClean="0"/>
              <a:t>Paint samples</a:t>
            </a:r>
          </a:p>
          <a:p>
            <a:pPr lvl="1">
              <a:defRPr/>
            </a:pPr>
            <a:r>
              <a:rPr lang="en-US" sz="2000" dirty="0" smtClean="0"/>
              <a:t>Fabric samples</a:t>
            </a:r>
          </a:p>
        </p:txBody>
      </p:sp>
      <p:pic>
        <p:nvPicPr>
          <p:cNvPr id="28674" name="Picture 2" descr="C:\Documents and Settings\Mrs. Jefferson\Local Settings\Temporary Internet Files\Content.IE5\E5W6DWP1\MC90043385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5029428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</a:rPr>
              <a:t>Step 6:  Plan Use of Space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functional room arrangement is one in which the space meets the needs of its occupants.</a:t>
            </a:r>
          </a:p>
          <a:p>
            <a:pPr eaLnBrk="1" hangingPunct="1"/>
            <a:r>
              <a:rPr lang="en-US" smtClean="0"/>
              <a:t>Arranging space:</a:t>
            </a:r>
          </a:p>
          <a:p>
            <a:pPr lvl="1" eaLnBrk="1" hangingPunct="1"/>
            <a:r>
              <a:rPr lang="en-US" smtClean="0"/>
              <a:t>Review the purposes the room serves</a:t>
            </a:r>
          </a:p>
          <a:p>
            <a:pPr lvl="1" eaLnBrk="1" hangingPunct="1"/>
            <a:r>
              <a:rPr lang="en-US" smtClean="0"/>
              <a:t>Consider the features of the room itself</a:t>
            </a:r>
          </a:p>
          <a:p>
            <a:pPr lvl="1" eaLnBrk="1" hangingPunct="1"/>
            <a:r>
              <a:rPr lang="en-US" smtClean="0"/>
              <a:t>On your plan, outline the path people would use to walk through the room.</a:t>
            </a:r>
          </a:p>
        </p:txBody>
      </p:sp>
      <p:pic>
        <p:nvPicPr>
          <p:cNvPr id="4100" name="Picture 4" descr="C:\Documents and Settings\Mrs. Jefferson\Local Settings\Temporary Internet Files\Content.IE5\RCBUSK7B\MC9000898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667000"/>
            <a:ext cx="1813255" cy="15261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346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2346.thmx</Template>
  <TotalTime>132</TotalTime>
  <Words>843</Words>
  <Application>Microsoft Macintosh PowerPoint</Application>
  <PresentationFormat>On-screen Show (4:3)</PresentationFormat>
  <Paragraphs>130</Paragraphs>
  <Slides>23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2346</vt:lpstr>
      <vt:lpstr>Developing and Presenting a Design Plan</vt:lpstr>
      <vt:lpstr>Good Design Requires Planning</vt:lpstr>
      <vt:lpstr>Steps in the Design Process</vt:lpstr>
      <vt:lpstr>Step 1:  Identify the Project</vt:lpstr>
      <vt:lpstr>Step 2:  Assess Client Characteristics</vt:lpstr>
      <vt:lpstr>Step 3:  Analyze the Environment</vt:lpstr>
      <vt:lpstr>Step 4:  Develop a Preliminary Budget</vt:lpstr>
      <vt:lpstr>Step 5:  Compile a Design Resource File</vt:lpstr>
      <vt:lpstr>Step 6:  Plan Use of Space</vt:lpstr>
      <vt:lpstr>Step 6 continued</vt:lpstr>
      <vt:lpstr>Room by Room</vt:lpstr>
      <vt:lpstr>Drawing Plans</vt:lpstr>
      <vt:lpstr>Computer-Aided Design (CAD)</vt:lpstr>
      <vt:lpstr>Step 7:  Choose a Style &amp; Color Scheme</vt:lpstr>
      <vt:lpstr>Types of Style</vt:lpstr>
      <vt:lpstr>Step 8:  Select Backgrounds, Furniture, Lighting and Accessories</vt:lpstr>
      <vt:lpstr>Step 9:  Present the Design</vt:lpstr>
      <vt:lpstr>Types of Visual Representations</vt:lpstr>
      <vt:lpstr>Slide 19</vt:lpstr>
      <vt:lpstr>Slide 20</vt:lpstr>
      <vt:lpstr>Slide 21</vt:lpstr>
      <vt:lpstr>A Professional Presenation</vt:lpstr>
      <vt:lpstr>Step 10:  Implement the Design</vt:lpstr>
    </vt:vector>
  </TitlesOfParts>
  <Manager/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Complementing and Presenting a Design</dc:title>
  <dc:subject/>
  <dc:creator> </dc:creator>
  <cp:keywords/>
  <dc:description/>
  <cp:lastModifiedBy>Vanessa Rose Blouin</cp:lastModifiedBy>
  <cp:revision>6</cp:revision>
  <cp:lastPrinted>1601-01-01T00:00:00Z</cp:lastPrinted>
  <dcterms:created xsi:type="dcterms:W3CDTF">2013-10-08T14:18:14Z</dcterms:created>
  <dcterms:modified xsi:type="dcterms:W3CDTF">2013-10-08T14:23:55Z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TC010903071033</vt:lpwstr>
  </property>
</Properties>
</file>