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84" r:id="rId1"/>
  </p:sldMasterIdLst>
  <p:handoutMasterIdLst>
    <p:handoutMasterId r:id="rId31"/>
  </p:handoutMasterIdLst>
  <p:sldIdLst>
    <p:sldId id="256" r:id="rId2"/>
    <p:sldId id="258" r:id="rId3"/>
    <p:sldId id="259" r:id="rId4"/>
    <p:sldId id="260" r:id="rId5"/>
    <p:sldId id="277" r:id="rId6"/>
    <p:sldId id="261" r:id="rId7"/>
    <p:sldId id="262" r:id="rId8"/>
    <p:sldId id="263" r:id="rId9"/>
    <p:sldId id="264" r:id="rId10"/>
    <p:sldId id="278" r:id="rId11"/>
    <p:sldId id="265" r:id="rId12"/>
    <p:sldId id="279" r:id="rId13"/>
    <p:sldId id="266" r:id="rId14"/>
    <p:sldId id="267" r:id="rId15"/>
    <p:sldId id="280" r:id="rId16"/>
    <p:sldId id="268" r:id="rId17"/>
    <p:sldId id="282" r:id="rId18"/>
    <p:sldId id="281" r:id="rId19"/>
    <p:sldId id="269" r:id="rId20"/>
    <p:sldId id="270" r:id="rId21"/>
    <p:sldId id="271" r:id="rId22"/>
    <p:sldId id="272" r:id="rId23"/>
    <p:sldId id="275" r:id="rId24"/>
    <p:sldId id="273" r:id="rId25"/>
    <p:sldId id="283" r:id="rId26"/>
    <p:sldId id="274" r:id="rId27"/>
    <p:sldId id="284" r:id="rId28"/>
    <p:sldId id="276" r:id="rId29"/>
    <p:sldId id="257" r:id="rId3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10" d="100"/>
          <a:sy n="110" d="100"/>
        </p:scale>
        <p:origin x="-840"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254E9DB7-C0F7-4E34-A7A8-90C6588E1D35}" type="datetimeFigureOut">
              <a:rPr lang="en-US" smtClean="0"/>
              <a:pPr/>
              <a:t>7/14/13</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C952D6CA-0E03-495E-A6F7-365FA1E9033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57266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153979E-B4D4-4736-8733-7CFBA5651271}" type="datetimeFigureOut">
              <a:rPr lang="en-US" smtClean="0"/>
              <a:pPr/>
              <a:t>7/14/13</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C2F26B1-852A-4F19-BA0C-DADA497D79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53979E-B4D4-4736-8733-7CFBA5651271}" type="datetimeFigureOut">
              <a:rPr lang="en-US" smtClean="0"/>
              <a:pPr/>
              <a:t>7/14/13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53979E-B4D4-4736-8733-7CFBA5651271}" type="datetimeFigureOut">
              <a:rPr lang="en-US" smtClean="0"/>
              <a:pPr/>
              <a:t>7/14/13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53979E-B4D4-4736-8733-7CFBA5651271}" type="datetimeFigureOut">
              <a:rPr lang="en-US" smtClean="0"/>
              <a:pPr/>
              <a:t>7/14/13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153979E-B4D4-4736-8733-7CFBA5651271}" type="datetimeFigureOut">
              <a:rPr lang="en-US" smtClean="0"/>
              <a:pPr/>
              <a:t>7/14/13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153979E-B4D4-4736-8733-7CFBA5651271}" type="datetimeFigureOut">
              <a:rPr lang="en-US" smtClean="0"/>
              <a:pPr/>
              <a:t>7/14/13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153979E-B4D4-4736-8733-7CFBA5651271}" type="datetimeFigureOut">
              <a:rPr lang="en-US" smtClean="0"/>
              <a:pPr/>
              <a:t>7/14/13</a:t>
            </a:fld>
            <a:endParaRPr lang="en-US"/>
          </a:p>
        </p:txBody>
      </p:sp>
      <p:sp>
        <p:nvSpPr>
          <p:cNvPr id="27" name="Slide Number Placeholder 26"/>
          <p:cNvSpPr>
            <a:spLocks noGrp="1"/>
          </p:cNvSpPr>
          <p:nvPr>
            <p:ph type="sldNum" sz="quarter" idx="11"/>
          </p:nvPr>
        </p:nvSpPr>
        <p:spPr/>
        <p:txBody>
          <a:bodyPr rtlCol="0"/>
          <a:lstStyle/>
          <a:p>
            <a:fld id="{7C2F26B1-852A-4F19-BA0C-DADA497D79D6}"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153979E-B4D4-4736-8733-7CFBA5651271}" type="datetimeFigureOut">
              <a:rPr lang="en-US" smtClean="0"/>
              <a:pPr/>
              <a:t>7/14/13</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7C2F26B1-852A-4F19-BA0C-DADA497D79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3979E-B4D4-4736-8733-7CFBA5651271}" type="datetimeFigureOut">
              <a:rPr lang="en-US" smtClean="0"/>
              <a:pPr/>
              <a:t>7/14/13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153979E-B4D4-4736-8733-7CFBA5651271}" type="datetimeFigureOut">
              <a:rPr lang="en-US" smtClean="0"/>
              <a:pPr/>
              <a:t>7/14/13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153979E-B4D4-4736-8733-7CFBA5651271}" type="datetimeFigureOut">
              <a:rPr lang="en-US" smtClean="0"/>
              <a:pPr/>
              <a:t>7/14/13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F26B1-852A-4F19-BA0C-DADA497D79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153979E-B4D4-4736-8733-7CFBA5651271}" type="datetimeFigureOut">
              <a:rPr lang="en-US" smtClean="0"/>
              <a:pPr/>
              <a:t>7/14/13</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C2F26B1-852A-4F19-BA0C-DADA497D79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www.2012architecten.nl/%23/Enschede" TargetMode="External"/><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hyperlink" Target="http://www.dwell.com/articles/harvest-boon.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hyperlink" Target="http://energyinformative.org/wp-content/uploads/2011/06/Geothermal-energy-uses-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359229"/>
            <a:ext cx="6477000" cy="6477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Subtitle 2"/>
          <p:cNvSpPr>
            <a:spLocks noGrp="1"/>
          </p:cNvSpPr>
          <p:nvPr>
            <p:ph type="subTitle" idx="1"/>
          </p:nvPr>
        </p:nvSpPr>
        <p:spPr/>
        <p:txBody>
          <a:bodyPr/>
          <a:lstStyle/>
          <a:p>
            <a:r>
              <a:rPr lang="en-US" dirty="0" smtClean="0"/>
              <a:t>Mrs. </a:t>
            </a:r>
            <a:r>
              <a:rPr lang="en-US" dirty="0" smtClean="0"/>
              <a:t>Blouin</a:t>
            </a:r>
          </a:p>
        </p:txBody>
      </p:sp>
      <p:sp>
        <p:nvSpPr>
          <p:cNvPr id="2" name="Title 1"/>
          <p:cNvSpPr>
            <a:spLocks noGrp="1"/>
          </p:cNvSpPr>
          <p:nvPr>
            <p:ph type="ctrTitle"/>
          </p:nvPr>
        </p:nvSpPr>
        <p:spPr/>
        <p:txBody>
          <a:bodyPr>
            <a:normAutofit fontScale="90000"/>
          </a:bodyPr>
          <a:lstStyle/>
          <a:p>
            <a:r>
              <a:rPr lang="en-US" dirty="0" smtClean="0"/>
              <a:t>Housing </a:t>
            </a:r>
            <a:r>
              <a:rPr lang="en-US" smtClean="0"/>
              <a:t>and</a:t>
            </a:r>
            <a:r>
              <a:rPr lang="en-US" smtClean="0"/>
              <a:t> </a:t>
            </a:r>
            <a:br>
              <a:rPr lang="en-US" smtClean="0"/>
            </a:br>
            <a:r>
              <a:rPr lang="en-US" smtClean="0"/>
              <a:t>Technology</a:t>
            </a:r>
            <a:br>
              <a:rPr lang="en-US" smtClean="0"/>
            </a:b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2734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707571"/>
            <a:ext cx="8229600" cy="1066800"/>
          </a:xfrm>
        </p:spPr>
        <p:txBody>
          <a:bodyPr/>
          <a:lstStyle/>
          <a:p>
            <a:r>
              <a:rPr lang="en-US" dirty="0" smtClean="0"/>
              <a:t>Foam block construction</a:t>
            </a:r>
            <a:endParaRPr lang="en-US" dirty="0"/>
          </a:p>
        </p:txBody>
      </p:sp>
      <p:sp>
        <p:nvSpPr>
          <p:cNvPr id="3" name="Content Placeholder 2"/>
          <p:cNvSpPr>
            <a:spLocks noGrp="1"/>
          </p:cNvSpPr>
          <p:nvPr>
            <p:ph idx="1"/>
          </p:nvPr>
        </p:nvSpPr>
        <p:spPr/>
        <p:txBody>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752600"/>
            <a:ext cx="7677150" cy="496532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1752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6762"/>
            <a:ext cx="8229600" cy="1066800"/>
          </a:xfrm>
        </p:spPr>
        <p:txBody>
          <a:bodyPr/>
          <a:lstStyle/>
          <a:p>
            <a:r>
              <a:rPr lang="en-US" dirty="0" smtClean="0"/>
              <a:t>Recycled Building Materials</a:t>
            </a:r>
            <a:endParaRPr lang="en-US" dirty="0"/>
          </a:p>
        </p:txBody>
      </p:sp>
      <p:sp>
        <p:nvSpPr>
          <p:cNvPr id="3" name="Content Placeholder 2"/>
          <p:cNvSpPr>
            <a:spLocks noGrp="1"/>
          </p:cNvSpPr>
          <p:nvPr>
            <p:ph idx="1"/>
          </p:nvPr>
        </p:nvSpPr>
        <p:spPr>
          <a:xfrm>
            <a:off x="76200" y="1833562"/>
            <a:ext cx="6324600" cy="4777550"/>
          </a:xfrm>
        </p:spPr>
        <p:txBody>
          <a:bodyPr>
            <a:normAutofit/>
          </a:bodyPr>
          <a:lstStyle/>
          <a:p>
            <a:r>
              <a:rPr lang="en-US" dirty="0"/>
              <a:t>Recycled materials: biomaterials are organically based made from recycled matter (wheat straw, wood shavings, newspaper and plastic) used to make interior walls or </a:t>
            </a:r>
            <a:r>
              <a:rPr lang="en-US" dirty="0" smtClean="0"/>
              <a:t>decks</a:t>
            </a:r>
          </a:p>
          <a:p>
            <a:r>
              <a:rPr lang="en-US" dirty="0" smtClean="0"/>
              <a:t>Last longer than wood / doesn’t warp or split</a:t>
            </a:r>
          </a:p>
          <a:p>
            <a:r>
              <a:rPr lang="en-US" dirty="0" smtClean="0"/>
              <a:t>They can be customized to fit climate conditions of geographical areas</a:t>
            </a:r>
          </a:p>
          <a:p>
            <a:endParaRPr lang="en-US" dirty="0"/>
          </a:p>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81775" y="21770"/>
            <a:ext cx="2486025" cy="1838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42315" y="1981200"/>
            <a:ext cx="2590800" cy="17621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15099" y="3775982"/>
            <a:ext cx="2619375" cy="17430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8076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1066800"/>
          </a:xfrm>
        </p:spPr>
        <p:txBody>
          <a:bodyPr/>
          <a:lstStyle/>
          <a:p>
            <a:r>
              <a:rPr lang="en-US" dirty="0" smtClean="0"/>
              <a:t>Villa </a:t>
            </a:r>
            <a:r>
              <a:rPr lang="en-US" dirty="0" err="1" smtClean="0"/>
              <a:t>Velepeloo</a:t>
            </a:r>
            <a:r>
              <a:rPr lang="en-US" dirty="0" smtClean="0"/>
              <a:t>--Amsterdam</a:t>
            </a:r>
            <a:endParaRPr lang="en-US" dirty="0"/>
          </a:p>
        </p:txBody>
      </p:sp>
      <p:sp>
        <p:nvSpPr>
          <p:cNvPr id="3" name="Content Placeholder 2"/>
          <p:cNvSpPr>
            <a:spLocks noGrp="1"/>
          </p:cNvSpPr>
          <p:nvPr>
            <p:ph idx="1"/>
          </p:nvPr>
        </p:nvSpPr>
        <p:spPr>
          <a:xfrm>
            <a:off x="228600" y="1371600"/>
            <a:ext cx="4191000" cy="5715000"/>
          </a:xfrm>
        </p:spPr>
        <p:txBody>
          <a:bodyPr>
            <a:normAutofit fontScale="32500" lnSpcReduction="20000"/>
          </a:bodyPr>
          <a:lstStyle/>
          <a:p>
            <a:pPr marL="109728" indent="0">
              <a:buNone/>
            </a:pPr>
            <a:r>
              <a:rPr lang="en-US" sz="3700" dirty="0" smtClean="0"/>
              <a:t>	Villa </a:t>
            </a:r>
            <a:r>
              <a:rPr lang="en-US" sz="3700" dirty="0" err="1"/>
              <a:t>Velpeloo</a:t>
            </a:r>
            <a:r>
              <a:rPr lang="en-US" sz="3700" dirty="0"/>
              <a:t> is a new modern home in </a:t>
            </a:r>
            <a:r>
              <a:rPr lang="en-US" sz="3700" dirty="0" err="1"/>
              <a:t>Enschede</a:t>
            </a:r>
            <a:r>
              <a:rPr lang="en-US" sz="3700" dirty="0"/>
              <a:t> that is about a two hour drive (or six hour bike) east of Amsterdam. The house is </a:t>
            </a:r>
            <a:r>
              <a:rPr lang="en-US" sz="3700" dirty="0" err="1"/>
              <a:t>uber</a:t>
            </a:r>
            <a:r>
              <a:rPr lang="en-US" sz="3700" dirty="0"/>
              <a:t>-modern and is a pleading modern design of mostly wood, glass, and steel. Its exterior is also constructed from 60% used construction materials, and the interior of the houses boasts 90% recycled content. To find old materials, the architects used new technology.</a:t>
            </a:r>
          </a:p>
          <a:p>
            <a:pPr marL="109728" indent="0">
              <a:buNone/>
            </a:pPr>
            <a:r>
              <a:rPr lang="en-US" sz="3700" dirty="0" smtClean="0"/>
              <a:t>	Young </a:t>
            </a:r>
            <a:r>
              <a:rPr lang="en-US" sz="3700" dirty="0"/>
              <a:t>architects Jan </a:t>
            </a:r>
            <a:r>
              <a:rPr lang="en-US" sz="3700" dirty="0" err="1"/>
              <a:t>Jongert</a:t>
            </a:r>
            <a:r>
              <a:rPr lang="en-US" sz="3700" dirty="0"/>
              <a:t> and </a:t>
            </a:r>
            <a:r>
              <a:rPr lang="en-US" sz="3700" dirty="0" err="1"/>
              <a:t>Jeroen</a:t>
            </a:r>
            <a:r>
              <a:rPr lang="en-US" sz="3700" dirty="0"/>
              <a:t> Bergsma tackled </a:t>
            </a:r>
            <a:r>
              <a:rPr lang="en-US" sz="3700" dirty="0">
                <a:hlinkClick r:id="rId2"/>
              </a:rPr>
              <a:t>Villa </a:t>
            </a:r>
            <a:r>
              <a:rPr lang="en-US" sz="3700" dirty="0" err="1">
                <a:hlinkClick r:id="rId2"/>
              </a:rPr>
              <a:t>Velpeloo</a:t>
            </a:r>
            <a:r>
              <a:rPr lang="en-US" sz="3700" dirty="0"/>
              <a:t> as their first project at the firm </a:t>
            </a:r>
            <a:r>
              <a:rPr lang="en-US" sz="3700" dirty="0">
                <a:hlinkClick r:id="rId3"/>
              </a:rPr>
              <a:t>2012Architecten</a:t>
            </a:r>
            <a:r>
              <a:rPr lang="en-US" sz="3700" dirty="0"/>
              <a:t>. They reversed the typical architectural design process order by first sourcing materials and then designing the house.  To find materials effectively, the architects worked together on a “harvest map,” and perused Google Earth to find possible materials within a nine mile radius of the house’s site. Brownfields, old factories, and abandoned buildings gave Bergsma and </a:t>
            </a:r>
            <a:r>
              <a:rPr lang="en-US" sz="3700" dirty="0" err="1"/>
              <a:t>Jongert</a:t>
            </a:r>
            <a:r>
              <a:rPr lang="en-US" sz="3700" dirty="0"/>
              <a:t> clues as to where they could find materials for their new project.</a:t>
            </a:r>
          </a:p>
          <a:p>
            <a:pPr marL="109728" indent="0">
              <a:buNone/>
            </a:pPr>
            <a:r>
              <a:rPr lang="en-US" sz="3700" dirty="0"/>
              <a:t>interior of Villa </a:t>
            </a:r>
            <a:r>
              <a:rPr lang="en-US" sz="3700" dirty="0" err="1"/>
              <a:t>Velpeloo</a:t>
            </a:r>
            <a:endParaRPr lang="en-US" sz="3700" dirty="0"/>
          </a:p>
          <a:p>
            <a:pPr marL="109728" indent="0">
              <a:buNone/>
            </a:pPr>
            <a:r>
              <a:rPr lang="en-US" sz="3700" dirty="0" smtClean="0"/>
              <a:t>	The </a:t>
            </a:r>
            <a:r>
              <a:rPr lang="en-US" sz="3700" dirty="0"/>
              <a:t>frame of the house is the remains of a former textile mill’s machinery. The wooden facade was layered from wooden planks, salvaged from cable reels. The home’s </a:t>
            </a:r>
            <a:r>
              <a:rPr lang="en-US" sz="3700" dirty="0">
                <a:hlinkClick r:id="rId2"/>
              </a:rPr>
              <a:t>interior</a:t>
            </a:r>
            <a:r>
              <a:rPr lang="en-US" sz="3700" dirty="0"/>
              <a:t> is even more creative:  kitchen cabinets were repurposed from old billboards, and old umbrellas were turned into halogen lamps. Nevertheless, the interior is noted for its clean lines and broad open space, necessary for the house owners’ goal to decorate the home with their modern art collection. Their art will play off features the architects had tucked all into the Villa </a:t>
            </a:r>
            <a:r>
              <a:rPr lang="en-US" sz="3700" dirty="0" err="1"/>
              <a:t>Velpeloo</a:t>
            </a:r>
            <a:r>
              <a:rPr lang="en-US" sz="3700" dirty="0"/>
              <a:t>–while most of the house appears minimalist, those former billboard panels reveal themselves when the built-in cabinets are opened.</a:t>
            </a:r>
          </a:p>
          <a:p>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19600" y="1371600"/>
            <a:ext cx="4114800" cy="271576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90457" y="4068753"/>
            <a:ext cx="3820886" cy="278924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0186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1066800"/>
          </a:xfrm>
        </p:spPr>
        <p:txBody>
          <a:bodyPr/>
          <a:lstStyle/>
          <a:p>
            <a:r>
              <a:rPr lang="en-US" dirty="0" smtClean="0"/>
              <a:t>Fuel Cell Energy</a:t>
            </a:r>
            <a:endParaRPr lang="en-US" dirty="0"/>
          </a:p>
        </p:txBody>
      </p:sp>
      <p:sp>
        <p:nvSpPr>
          <p:cNvPr id="3" name="Content Placeholder 2"/>
          <p:cNvSpPr>
            <a:spLocks noGrp="1"/>
          </p:cNvSpPr>
          <p:nvPr>
            <p:ph idx="1"/>
          </p:nvPr>
        </p:nvSpPr>
        <p:spPr>
          <a:xfrm>
            <a:off x="152400" y="1295400"/>
            <a:ext cx="5105400" cy="5279136"/>
          </a:xfrm>
        </p:spPr>
        <p:txBody>
          <a:bodyPr>
            <a:normAutofit fontScale="70000" lnSpcReduction="20000"/>
          </a:bodyPr>
          <a:lstStyle/>
          <a:p>
            <a:r>
              <a:rPr lang="en-US" dirty="0" smtClean="0"/>
              <a:t>Clean burning energy converted by chemical reactions into electricity</a:t>
            </a:r>
          </a:p>
          <a:p>
            <a:r>
              <a:rPr lang="en-US" dirty="0" smtClean="0"/>
              <a:t>A cell consists of 2 terminals or electrodes</a:t>
            </a:r>
          </a:p>
          <a:p>
            <a:r>
              <a:rPr lang="en-US" dirty="0" smtClean="0"/>
              <a:t>Under pressure, hydrogen gas is forced into one electrode and oxygen into the other</a:t>
            </a:r>
          </a:p>
          <a:p>
            <a:r>
              <a:rPr lang="en-US" dirty="0" smtClean="0"/>
              <a:t>Reactions inside the cell split the hydrogen and oxygen molecules into their components including atoms and electrons</a:t>
            </a:r>
          </a:p>
          <a:p>
            <a:r>
              <a:rPr lang="en-US" dirty="0" smtClean="0"/>
              <a:t>The freed hydrogen electros are channeled as an electric current where it can be harnessed to power other machines</a:t>
            </a:r>
          </a:p>
          <a:p>
            <a:r>
              <a:rPr lang="en-US" dirty="0" smtClean="0"/>
              <a:t>The only byproducts are electricity, water, and heat (no pollutants)</a:t>
            </a:r>
          </a:p>
          <a:p>
            <a:r>
              <a:rPr lang="en-US" dirty="0" smtClean="0"/>
              <a:t>Limitation: pure hydrogen must be extracted from other fuels like natural gas and methanol</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87086"/>
            <a:ext cx="3810000" cy="3905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4114799"/>
            <a:ext cx="2562225" cy="264338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9190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Building</a:t>
            </a:r>
            <a:endParaRPr lang="en-US" dirty="0"/>
          </a:p>
        </p:txBody>
      </p:sp>
      <p:sp>
        <p:nvSpPr>
          <p:cNvPr id="3" name="Content Placeholder 2"/>
          <p:cNvSpPr>
            <a:spLocks noGrp="1"/>
          </p:cNvSpPr>
          <p:nvPr>
            <p:ph idx="1"/>
          </p:nvPr>
        </p:nvSpPr>
        <p:spPr>
          <a:xfrm>
            <a:off x="457200" y="2249424"/>
            <a:ext cx="6477000" cy="4325112"/>
          </a:xfrm>
        </p:spPr>
        <p:txBody>
          <a:bodyPr>
            <a:normAutofit fontScale="92500"/>
          </a:bodyPr>
          <a:lstStyle/>
          <a:p>
            <a:r>
              <a:rPr lang="en-US" dirty="0" smtClean="0"/>
              <a:t>Housing accounts for more than 20% of energy consumption</a:t>
            </a:r>
          </a:p>
          <a:p>
            <a:r>
              <a:rPr lang="en-US" dirty="0" smtClean="0"/>
              <a:t>The average home produces more pollution than the average car</a:t>
            </a:r>
          </a:p>
          <a:p>
            <a:r>
              <a:rPr lang="en-US" dirty="0" smtClean="0"/>
              <a:t>Housing construction, renovation, demolition creates millions of tons of waste per year</a:t>
            </a:r>
          </a:p>
          <a:p>
            <a:r>
              <a:rPr lang="en-US" dirty="0" smtClean="0"/>
              <a:t>Green building is designing, building, and operating homes to use materials, energy, and water efficiently</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91400" y="707571"/>
            <a:ext cx="1447800" cy="1828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7594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88" y="-6350"/>
            <a:ext cx="9528176" cy="68707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1490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Building</a:t>
            </a:r>
            <a:endParaRPr lang="en-US" dirty="0"/>
          </a:p>
        </p:txBody>
      </p:sp>
      <p:sp>
        <p:nvSpPr>
          <p:cNvPr id="3" name="Content Placeholder 2"/>
          <p:cNvSpPr>
            <a:spLocks noGrp="1"/>
          </p:cNvSpPr>
          <p:nvPr>
            <p:ph idx="1"/>
          </p:nvPr>
        </p:nvSpPr>
        <p:spPr>
          <a:xfrm>
            <a:off x="457200" y="2249424"/>
            <a:ext cx="5791200" cy="4325112"/>
          </a:xfrm>
        </p:spPr>
        <p:txBody>
          <a:bodyPr>
            <a:normAutofit fontScale="92500" lnSpcReduction="20000"/>
          </a:bodyPr>
          <a:lstStyle/>
          <a:p>
            <a:r>
              <a:rPr lang="en-US" dirty="0" smtClean="0"/>
              <a:t>Lower heating costs, less maintenance, healthier indoors</a:t>
            </a:r>
          </a:p>
          <a:p>
            <a:r>
              <a:rPr lang="en-US" dirty="0" smtClean="0"/>
              <a:t>Use alternative energy like solar and geo-thermal heat pumps</a:t>
            </a:r>
          </a:p>
          <a:p>
            <a:r>
              <a:rPr lang="en-US" dirty="0" smtClean="0"/>
              <a:t>More insulation</a:t>
            </a:r>
          </a:p>
          <a:p>
            <a:r>
              <a:rPr lang="en-US" dirty="0" smtClean="0"/>
              <a:t>Energy efficient heating and cooling systems / lighting / windows / appliances</a:t>
            </a:r>
          </a:p>
          <a:p>
            <a:r>
              <a:rPr lang="en-US" dirty="0" smtClean="0"/>
              <a:t>Recycled building materials</a:t>
            </a:r>
          </a:p>
          <a:p>
            <a:r>
              <a:rPr lang="en-US" dirty="0" smtClean="0"/>
              <a:t>Design homes to use less materials</a:t>
            </a:r>
          </a:p>
          <a:p>
            <a:r>
              <a:rPr lang="en-US" dirty="0" smtClean="0"/>
              <a:t>Partnership for Advancing Technology in Housing (PATH)</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228600"/>
            <a:ext cx="2714625" cy="16859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600" y="2209800"/>
            <a:ext cx="2286000" cy="20002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4419600"/>
            <a:ext cx="2466975" cy="18573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991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229600" cy="1066800"/>
          </a:xfrm>
        </p:spPr>
        <p:txBody>
          <a:bodyPr/>
          <a:lstStyle/>
          <a:p>
            <a:r>
              <a:rPr lang="en-US" dirty="0" smtClean="0"/>
              <a:t>Geothermal Heating</a:t>
            </a:r>
            <a:endParaRPr lang="en-US" dirty="0"/>
          </a:p>
        </p:txBody>
      </p:sp>
      <p:sp>
        <p:nvSpPr>
          <p:cNvPr id="3" name="Content Placeholder 2"/>
          <p:cNvSpPr>
            <a:spLocks noGrp="1"/>
          </p:cNvSpPr>
          <p:nvPr>
            <p:ph idx="1"/>
          </p:nvPr>
        </p:nvSpPr>
        <p:spPr>
          <a:xfrm>
            <a:off x="304801" y="2133600"/>
            <a:ext cx="4800599" cy="4608576"/>
          </a:xfrm>
        </p:spPr>
        <p:txBody>
          <a:bodyPr>
            <a:normAutofit fontScale="47500" lnSpcReduction="20000"/>
          </a:bodyPr>
          <a:lstStyle/>
          <a:p>
            <a:r>
              <a:rPr lang="en-US" sz="3300" dirty="0" smtClean="0"/>
              <a:t>Harnessing </a:t>
            </a:r>
            <a:r>
              <a:rPr lang="en-US" sz="3300" dirty="0"/>
              <a:t>energy using these methods can be considered non-polluting. In other words, geothermal energy is a green energy source. Using green sources of energy is crucial for fighting the climate crisis</a:t>
            </a:r>
            <a:r>
              <a:rPr lang="en-US" sz="3300" dirty="0" smtClean="0"/>
              <a:t>.</a:t>
            </a:r>
            <a:endParaRPr lang="en-US" sz="3300" dirty="0"/>
          </a:p>
          <a:p>
            <a:r>
              <a:rPr lang="en-US" sz="3300" dirty="0" smtClean="0"/>
              <a:t>Geothermal </a:t>
            </a:r>
            <a:r>
              <a:rPr lang="en-US" sz="3300" dirty="0"/>
              <a:t>heating and cooling systems can save a lot of money. It is not unusual to save up to 70% on heating bills when compared to using traditional heating systems</a:t>
            </a:r>
            <a:r>
              <a:rPr lang="en-US" sz="3300" dirty="0" smtClean="0"/>
              <a:t>.</a:t>
            </a:r>
            <a:endParaRPr lang="en-US" sz="3300" dirty="0"/>
          </a:p>
          <a:p>
            <a:r>
              <a:rPr lang="en-US" sz="3300" dirty="0" smtClean="0"/>
              <a:t>Geothermal </a:t>
            </a:r>
            <a:r>
              <a:rPr lang="en-US" sz="3300" dirty="0"/>
              <a:t>energy can be used for a wide array of different purposes. Below is an overview of the most common ones (2005).ate crisis.</a:t>
            </a:r>
          </a:p>
          <a:p>
            <a:r>
              <a:rPr lang="en-US" sz="3300" dirty="0"/>
              <a:t>Geothermal heating and cooling systems </a:t>
            </a:r>
            <a:r>
              <a:rPr lang="en-US" sz="3300" b="1" dirty="0"/>
              <a:t>can save a lot of money</a:t>
            </a:r>
            <a:r>
              <a:rPr lang="en-US" sz="3300" dirty="0"/>
              <a:t>. It is not unusual to save up to 70% on heating bills when compared to using traditional heating systems.</a:t>
            </a:r>
          </a:p>
          <a:p>
            <a:r>
              <a:rPr lang="en-US" sz="3300" dirty="0"/>
              <a:t>Geothermal energy can be </a:t>
            </a:r>
            <a:r>
              <a:rPr lang="en-US" sz="3300" b="1" dirty="0"/>
              <a:t>used for a wide array of different purposes</a:t>
            </a:r>
            <a:r>
              <a:rPr lang="en-US" sz="3300" dirty="0"/>
              <a:t>. Below is an overview of the most common ones (2005).</a:t>
            </a:r>
            <a:r>
              <a:rPr lang="en-US" dirty="0">
                <a:hlinkClick r:id="rId2"/>
              </a:rPr>
              <a:t/>
            </a:r>
            <a:br>
              <a:rPr lang="en-US" dirty="0">
                <a:hlinkClick r:id="rId2"/>
              </a:rPr>
            </a:br>
            <a:endParaRPr lang="en-US" dirty="0"/>
          </a:p>
          <a:p>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67399" y="304115"/>
            <a:ext cx="2924175" cy="27813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Rectangle 3"/>
          <p:cNvSpPr/>
          <p:nvPr/>
        </p:nvSpPr>
        <p:spPr>
          <a:xfrm>
            <a:off x="914400" y="1371600"/>
            <a:ext cx="4572000" cy="646331"/>
          </a:xfrm>
          <a:prstGeom prst="rect">
            <a:avLst/>
          </a:prstGeom>
        </p:spPr>
        <p:txBody>
          <a:bodyPr>
            <a:spAutoFit/>
          </a:bodyPr>
          <a:lstStyle/>
          <a:p>
            <a:r>
              <a:rPr lang="en-US" dirty="0"/>
              <a:t>http://energyinformative.org/geothermal-energy-pros-and-cons/</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3307" y="3429000"/>
            <a:ext cx="3943350" cy="3257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3950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1066800"/>
          </a:xfrm>
        </p:spPr>
        <p:txBody>
          <a:bodyPr/>
          <a:lstStyle/>
          <a:p>
            <a:r>
              <a:rPr lang="en-US" dirty="0" smtClean="0"/>
              <a:t>LEED</a:t>
            </a:r>
            <a:endParaRPr lang="en-US" dirty="0"/>
          </a:p>
        </p:txBody>
      </p:sp>
      <p:sp>
        <p:nvSpPr>
          <p:cNvPr id="3" name="Content Placeholder 2"/>
          <p:cNvSpPr>
            <a:spLocks noGrp="1"/>
          </p:cNvSpPr>
          <p:nvPr>
            <p:ph idx="1"/>
          </p:nvPr>
        </p:nvSpPr>
        <p:spPr>
          <a:xfrm>
            <a:off x="152400" y="1307646"/>
            <a:ext cx="5867400" cy="5474154"/>
          </a:xfrm>
        </p:spPr>
        <p:txBody>
          <a:bodyPr>
            <a:normAutofit fontScale="70000" lnSpcReduction="20000"/>
          </a:bodyPr>
          <a:lstStyle/>
          <a:p>
            <a:r>
              <a:rPr lang="en-US" dirty="0"/>
              <a:t>LEED is Leadership in Energy and Environmental Design</a:t>
            </a:r>
            <a:r>
              <a:rPr lang="en-US" dirty="0" smtClean="0"/>
              <a:t>;</a:t>
            </a:r>
          </a:p>
          <a:p>
            <a:r>
              <a:rPr lang="en-US" dirty="0" smtClean="0"/>
              <a:t>It is a rating system </a:t>
            </a:r>
            <a:r>
              <a:rPr lang="en-US" dirty="0"/>
              <a:t>for the design, construction and operation of high performance green buildings, homes and neighborhoods </a:t>
            </a:r>
            <a:endParaRPr lang="en-US" dirty="0" smtClean="0"/>
          </a:p>
          <a:p>
            <a:r>
              <a:rPr lang="en-US" dirty="0"/>
              <a:t>LEED is a measurement tool for green building in the United States </a:t>
            </a:r>
            <a:endParaRPr lang="en-US" dirty="0" smtClean="0"/>
          </a:p>
          <a:p>
            <a:r>
              <a:rPr lang="en-US" dirty="0"/>
              <a:t>LEED certified buildings are intended to use resources more efficiently when compared to conventional buildings simply built to code. </a:t>
            </a:r>
            <a:endParaRPr lang="en-US" dirty="0" smtClean="0"/>
          </a:p>
          <a:p>
            <a:r>
              <a:rPr lang="en-US" dirty="0" smtClean="0"/>
              <a:t>LEED </a:t>
            </a:r>
            <a:r>
              <a:rPr lang="en-US" dirty="0"/>
              <a:t>certified buildings often provide healthier work and living environments, which contributes to higher productivity and improved employee health and comfort. </a:t>
            </a:r>
            <a:endParaRPr lang="en-US" dirty="0" smtClean="0"/>
          </a:p>
          <a:p>
            <a:r>
              <a:rPr lang="en-US" dirty="0" smtClean="0"/>
              <a:t>The </a:t>
            </a:r>
            <a:r>
              <a:rPr lang="en-US" dirty="0"/>
              <a:t>USGBC has compiled a long list of benefits of implementing a LEED strategy, which ranges from improving air and water quality to reducing solid waste, benefiting owners, occupiers, and society as a whole</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42875"/>
            <a:ext cx="2857500" cy="21907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61314" y="2656795"/>
            <a:ext cx="2857500" cy="16097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61314" y="4448175"/>
            <a:ext cx="2857500" cy="2038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2584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229600" cy="1066800"/>
          </a:xfrm>
        </p:spPr>
        <p:txBody>
          <a:bodyPr/>
          <a:lstStyle/>
          <a:p>
            <a:r>
              <a:rPr lang="en-US" dirty="0" smtClean="0"/>
              <a:t>Tools and Methods of Construction</a:t>
            </a:r>
            <a:endParaRPr lang="en-US" dirty="0"/>
          </a:p>
        </p:txBody>
      </p:sp>
      <p:sp>
        <p:nvSpPr>
          <p:cNvPr id="3" name="Content Placeholder 2"/>
          <p:cNvSpPr>
            <a:spLocks noGrp="1"/>
          </p:cNvSpPr>
          <p:nvPr>
            <p:ph idx="1"/>
          </p:nvPr>
        </p:nvSpPr>
        <p:spPr>
          <a:xfrm>
            <a:off x="228600" y="2249424"/>
            <a:ext cx="6096000" cy="4325112"/>
          </a:xfrm>
        </p:spPr>
        <p:txBody>
          <a:bodyPr>
            <a:normAutofit fontScale="85000" lnSpcReduction="20000"/>
          </a:bodyPr>
          <a:lstStyle/>
          <a:p>
            <a:r>
              <a:rPr lang="en-US" dirty="0" smtClean="0"/>
              <a:t>For centuries tools were simple (hammer and handsaw)</a:t>
            </a:r>
          </a:p>
          <a:p>
            <a:r>
              <a:rPr lang="en-US" dirty="0" smtClean="0"/>
              <a:t>Homes were built one by one by hand</a:t>
            </a:r>
          </a:p>
          <a:p>
            <a:r>
              <a:rPr lang="en-US" dirty="0" smtClean="0"/>
              <a:t>Today, new tools and methods make construction more efficient</a:t>
            </a:r>
          </a:p>
          <a:p>
            <a:r>
              <a:rPr lang="en-US" dirty="0" smtClean="0"/>
              <a:t>Heavy equipment is used</a:t>
            </a:r>
          </a:p>
          <a:p>
            <a:r>
              <a:rPr lang="en-US" dirty="0" smtClean="0"/>
              <a:t>Power-</a:t>
            </a:r>
            <a:r>
              <a:rPr lang="en-US" dirty="0" err="1" smtClean="0"/>
              <a:t>nailers</a:t>
            </a:r>
            <a:r>
              <a:rPr lang="en-US" dirty="0" smtClean="0"/>
              <a:t> are used instead of hammers</a:t>
            </a:r>
          </a:p>
          <a:p>
            <a:r>
              <a:rPr lang="en-US" dirty="0" smtClean="0"/>
              <a:t>Things used to be done on site, now things are manufactured at factories (kitchen cabinets)</a:t>
            </a:r>
          </a:p>
          <a:p>
            <a:r>
              <a:rPr lang="en-US" dirty="0" smtClean="0"/>
              <a:t>Homes can be produced in factories in sections</a:t>
            </a:r>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13699" y="2971800"/>
            <a:ext cx="2428875" cy="18859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46371" y="1326696"/>
            <a:ext cx="2619375" cy="17430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10350" y="5015593"/>
            <a:ext cx="2533650" cy="18097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106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457200" y="2249424"/>
            <a:ext cx="5334000" cy="4325112"/>
          </a:xfrm>
        </p:spPr>
        <p:txBody>
          <a:bodyPr>
            <a:normAutofit/>
          </a:bodyPr>
          <a:lstStyle/>
          <a:p>
            <a:r>
              <a:rPr lang="en-US" dirty="0" smtClean="0"/>
              <a:t>Evaluate the benefits and drawbacks of different natural and manufactured materials used in home construction</a:t>
            </a:r>
          </a:p>
          <a:p>
            <a:r>
              <a:rPr lang="en-US" dirty="0" smtClean="0"/>
              <a:t>Describe the three basic methods of home construction</a:t>
            </a:r>
          </a:p>
          <a:p>
            <a:r>
              <a:rPr lang="en-US" dirty="0" smtClean="0"/>
              <a:t>Evaluate the role of high technology in homes today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2590800"/>
            <a:ext cx="2932351" cy="2971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3260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1066800"/>
          </a:xfrm>
        </p:spPr>
        <p:txBody>
          <a:bodyPr/>
          <a:lstStyle/>
          <a:p>
            <a:r>
              <a:rPr lang="en-US" dirty="0" smtClean="0"/>
              <a:t>CAD</a:t>
            </a:r>
            <a:endParaRPr lang="en-US" dirty="0"/>
          </a:p>
        </p:txBody>
      </p:sp>
      <p:sp>
        <p:nvSpPr>
          <p:cNvPr id="3" name="Content Placeholder 2"/>
          <p:cNvSpPr>
            <a:spLocks noGrp="1"/>
          </p:cNvSpPr>
          <p:nvPr>
            <p:ph idx="1"/>
          </p:nvPr>
        </p:nvSpPr>
        <p:spPr>
          <a:xfrm>
            <a:off x="457200" y="3533774"/>
            <a:ext cx="8229600" cy="3040761"/>
          </a:xfrm>
        </p:spPr>
        <p:txBody>
          <a:bodyPr>
            <a:normAutofit fontScale="92500" lnSpcReduction="10000"/>
          </a:bodyPr>
          <a:lstStyle/>
          <a:p>
            <a:r>
              <a:rPr lang="en-US" dirty="0" smtClean="0"/>
              <a:t>Computer-aided design programs allow designers, architects, and drafters to make construction drawings, interior designs, and other drawings using a computer</a:t>
            </a:r>
          </a:p>
          <a:p>
            <a:r>
              <a:rPr lang="en-US" dirty="0" smtClean="0"/>
              <a:t>Computers help designers complete plans more quickly and easily than ever before</a:t>
            </a:r>
          </a:p>
          <a:p>
            <a:r>
              <a:rPr lang="en-US" dirty="0" smtClean="0"/>
              <a:t>However, human skills will always be required for home building</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15468" y="76200"/>
            <a:ext cx="5095875" cy="34575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4125" y="1368879"/>
            <a:ext cx="3438686" cy="21431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070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66800"/>
            <a:ext cx="8229600" cy="1066800"/>
          </a:xfrm>
        </p:spPr>
        <p:txBody>
          <a:bodyPr/>
          <a:lstStyle/>
          <a:p>
            <a:r>
              <a:rPr lang="en-US" dirty="0" smtClean="0"/>
              <a:t>Types of Construction</a:t>
            </a:r>
            <a:endParaRPr lang="en-US" dirty="0"/>
          </a:p>
        </p:txBody>
      </p:sp>
      <p:sp>
        <p:nvSpPr>
          <p:cNvPr id="3" name="Content Placeholder 2"/>
          <p:cNvSpPr>
            <a:spLocks noGrp="1"/>
          </p:cNvSpPr>
          <p:nvPr>
            <p:ph idx="1"/>
          </p:nvPr>
        </p:nvSpPr>
        <p:spPr>
          <a:xfrm>
            <a:off x="457200" y="2249424"/>
            <a:ext cx="4953000" cy="4608576"/>
          </a:xfrm>
        </p:spPr>
        <p:txBody>
          <a:bodyPr>
            <a:normAutofit fontScale="85000" lnSpcReduction="20000"/>
          </a:bodyPr>
          <a:lstStyle/>
          <a:p>
            <a:r>
              <a:rPr lang="en-US" dirty="0" smtClean="0"/>
              <a:t>Three categories: conventional construction, systems-built homes, manufactured homes</a:t>
            </a:r>
          </a:p>
          <a:p>
            <a:r>
              <a:rPr lang="en-US" dirty="0" smtClean="0"/>
              <a:t>Conventional construction is when materials are cut piece  by piece and assembled at the home site (stick built or site built)</a:t>
            </a:r>
          </a:p>
          <a:p>
            <a:r>
              <a:rPr lang="en-US" dirty="0" smtClean="0"/>
              <a:t>Systems built home: parts are manufactured in a factory, building completed at the site (precut packages, series of panels, coordinated modules), modular homes (built as separate sections)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4500" y="76200"/>
            <a:ext cx="3537857" cy="1981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2209800"/>
            <a:ext cx="2771775" cy="20761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62600" y="4495800"/>
            <a:ext cx="2988382" cy="2209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8551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Construction</a:t>
            </a:r>
            <a:endParaRPr lang="en-US" dirty="0"/>
          </a:p>
        </p:txBody>
      </p:sp>
      <p:sp>
        <p:nvSpPr>
          <p:cNvPr id="3" name="Content Placeholder 2"/>
          <p:cNvSpPr>
            <a:spLocks noGrp="1"/>
          </p:cNvSpPr>
          <p:nvPr>
            <p:ph idx="1"/>
          </p:nvPr>
        </p:nvSpPr>
        <p:spPr>
          <a:xfrm>
            <a:off x="457200" y="2249424"/>
            <a:ext cx="5486400" cy="4325112"/>
          </a:xfrm>
        </p:spPr>
        <p:txBody>
          <a:bodyPr>
            <a:normAutofit fontScale="92500" lnSpcReduction="10000"/>
          </a:bodyPr>
          <a:lstStyle/>
          <a:p>
            <a:r>
              <a:rPr lang="en-US" dirty="0" smtClean="0"/>
              <a:t>Manufactured homes: completely assembled at the factory and transported to the site</a:t>
            </a:r>
          </a:p>
          <a:p>
            <a:r>
              <a:rPr lang="en-US" dirty="0" smtClean="0"/>
              <a:t>Can be less expensive than conventionally built homes</a:t>
            </a:r>
          </a:p>
          <a:p>
            <a:r>
              <a:rPr lang="en-US" dirty="0" smtClean="0"/>
              <a:t>The US Department of Housing and Development (HUD) has strict requirements for these homes; standards for equipment, plumbing, heating, electrical, fire safety</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228600"/>
            <a:ext cx="2771775" cy="20761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62600" y="2688771"/>
            <a:ext cx="3343275" cy="1371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40904" y="4648200"/>
            <a:ext cx="2743200" cy="166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0694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229600" cy="1066800"/>
          </a:xfrm>
        </p:spPr>
        <p:txBody>
          <a:bodyPr/>
          <a:lstStyle/>
          <a:p>
            <a:r>
              <a:rPr lang="en-US" dirty="0" smtClean="0"/>
              <a:t>Disaster-Resistant Buildings</a:t>
            </a:r>
            <a:endParaRPr lang="en-US" dirty="0"/>
          </a:p>
        </p:txBody>
      </p:sp>
      <p:sp>
        <p:nvSpPr>
          <p:cNvPr id="3" name="Content Placeholder 2"/>
          <p:cNvSpPr>
            <a:spLocks noGrp="1"/>
          </p:cNvSpPr>
          <p:nvPr>
            <p:ph idx="1"/>
          </p:nvPr>
        </p:nvSpPr>
        <p:spPr>
          <a:xfrm>
            <a:off x="457200" y="1524000"/>
            <a:ext cx="5105400" cy="5334000"/>
          </a:xfrm>
        </p:spPr>
        <p:txBody>
          <a:bodyPr>
            <a:normAutofit fontScale="77500" lnSpcReduction="20000"/>
          </a:bodyPr>
          <a:lstStyle/>
          <a:p>
            <a:r>
              <a:rPr lang="en-US" dirty="0" smtClean="0"/>
              <a:t>Hurricanes and tornadoes: reinforced concrete/foam walls; new lightweight concrete; windows with vinyl film between layers</a:t>
            </a:r>
          </a:p>
          <a:p>
            <a:r>
              <a:rPr lang="en-US" dirty="0" smtClean="0"/>
              <a:t>Fire: brick and stone are best resistance; metal or concrete roofs; tempered glass</a:t>
            </a:r>
          </a:p>
          <a:p>
            <a:r>
              <a:rPr lang="en-US" dirty="0" smtClean="0"/>
              <a:t>Floods: concrete, clay, ceramic floors; reinforced supporting walls, watertight doors</a:t>
            </a:r>
          </a:p>
          <a:p>
            <a:r>
              <a:rPr lang="en-US" dirty="0" smtClean="0"/>
              <a:t>Earthquakes: seismic dampers—passive dampers are like shock absorbers to reduce impact, active dampers—use computers to sense movement and release energy to counteract it (need electricity)</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3200400"/>
            <a:ext cx="2667000" cy="1714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5048250"/>
            <a:ext cx="2524125" cy="18097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1309007"/>
            <a:ext cx="2466975" cy="18478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2946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in the Home</a:t>
            </a:r>
            <a:endParaRPr lang="en-US" dirty="0"/>
          </a:p>
        </p:txBody>
      </p:sp>
      <p:sp>
        <p:nvSpPr>
          <p:cNvPr id="3" name="Content Placeholder 2"/>
          <p:cNvSpPr>
            <a:spLocks noGrp="1"/>
          </p:cNvSpPr>
          <p:nvPr>
            <p:ph idx="1"/>
          </p:nvPr>
        </p:nvSpPr>
        <p:spPr>
          <a:xfrm>
            <a:off x="457200" y="2249424"/>
            <a:ext cx="6400800" cy="4325112"/>
          </a:xfrm>
        </p:spPr>
        <p:txBody>
          <a:bodyPr>
            <a:normAutofit fontScale="92500" lnSpcReduction="10000"/>
          </a:bodyPr>
          <a:lstStyle/>
          <a:p>
            <a:r>
              <a:rPr lang="en-US" dirty="0" smtClean="0"/>
              <a:t>Improved appliances and heating / cooling systems</a:t>
            </a:r>
          </a:p>
          <a:p>
            <a:r>
              <a:rPr lang="en-US" dirty="0" smtClean="0"/>
              <a:t>Appliances are more automated, more convenient, save more energy</a:t>
            </a:r>
          </a:p>
          <a:p>
            <a:r>
              <a:rPr lang="en-US" dirty="0" smtClean="0"/>
              <a:t>What kind of “smart” appliances would you like to see developed?</a:t>
            </a:r>
          </a:p>
          <a:p>
            <a:r>
              <a:rPr lang="en-US" dirty="0" smtClean="0"/>
              <a:t>Lighting: fluorescent lighting is more energy efficient, solar lighting, LED (light emitting diode) use less than ¼ of the electricity used on a fluorescent lamp</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76200"/>
            <a:ext cx="2857500" cy="2857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3429000"/>
            <a:ext cx="1847850" cy="2476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1108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Technologically Advanced Home</a:t>
            </a:r>
            <a:endParaRPr lang="en-US" dirty="0"/>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199" y="1600200"/>
            <a:ext cx="7387659" cy="5105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8597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in the Home</a:t>
            </a:r>
            <a:endParaRPr lang="en-US" dirty="0"/>
          </a:p>
        </p:txBody>
      </p:sp>
      <p:sp>
        <p:nvSpPr>
          <p:cNvPr id="3" name="Content Placeholder 2"/>
          <p:cNvSpPr>
            <a:spLocks noGrp="1"/>
          </p:cNvSpPr>
          <p:nvPr>
            <p:ph idx="1"/>
          </p:nvPr>
        </p:nvSpPr>
        <p:spPr>
          <a:xfrm>
            <a:off x="457200" y="2249424"/>
            <a:ext cx="6019800" cy="4532376"/>
          </a:xfrm>
        </p:spPr>
        <p:txBody>
          <a:bodyPr>
            <a:normAutofit fontScale="85000" lnSpcReduction="10000"/>
          </a:bodyPr>
          <a:lstStyle/>
          <a:p>
            <a:r>
              <a:rPr lang="en-US" dirty="0" smtClean="0"/>
              <a:t>Programmable heating and cooling is an automatic thermostat to adjust temperatures during the day and night; house divided into zones</a:t>
            </a:r>
          </a:p>
          <a:p>
            <a:r>
              <a:rPr lang="en-US" dirty="0" smtClean="0"/>
              <a:t>Entertainment: more channels, better reception, continually changing</a:t>
            </a:r>
          </a:p>
          <a:p>
            <a:r>
              <a:rPr lang="en-US" dirty="0" smtClean="0"/>
              <a:t>Communication: computer use, picture frames, electronic organizer</a:t>
            </a:r>
          </a:p>
          <a:p>
            <a:r>
              <a:rPr lang="en-US" dirty="0" smtClean="0"/>
              <a:t>Security: electronic door locks, biometrics—reads the physical characteristics of a person to allow entry, motion lights, closed-circuit television</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3200" y="4876800"/>
            <a:ext cx="2428875" cy="18859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41621" y="2667000"/>
            <a:ext cx="2647950" cy="1724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41621" y="609600"/>
            <a:ext cx="2619375" cy="17430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8808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95400"/>
            <a:ext cx="1295400" cy="4038600"/>
          </a:xfrm>
        </p:spPr>
        <p:txBody>
          <a:bodyPr>
            <a:noAutofit/>
          </a:bodyPr>
          <a:lstStyle/>
          <a:p>
            <a:r>
              <a:rPr lang="en-US" sz="2400" dirty="0" smtClean="0"/>
              <a:t>Where is the tech-</a:t>
            </a:r>
            <a:r>
              <a:rPr lang="en-US" sz="2400" dirty="0" err="1" smtClean="0"/>
              <a:t>nology</a:t>
            </a:r>
            <a:r>
              <a:rPr lang="en-US" sz="2400" dirty="0" smtClean="0"/>
              <a:t> in the home? </a:t>
            </a:r>
            <a:endParaRPr lang="en-US" sz="24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5691" y="0"/>
            <a:ext cx="7517423"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831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Your Understanding</a:t>
            </a:r>
            <a:endParaRPr lang="en-US" dirty="0"/>
          </a:p>
        </p:txBody>
      </p:sp>
      <p:sp>
        <p:nvSpPr>
          <p:cNvPr id="3" name="Content Placeholder 2"/>
          <p:cNvSpPr>
            <a:spLocks noGrp="1"/>
          </p:cNvSpPr>
          <p:nvPr>
            <p:ph idx="1"/>
          </p:nvPr>
        </p:nvSpPr>
        <p:spPr>
          <a:xfrm>
            <a:off x="457200" y="2133600"/>
            <a:ext cx="8229600" cy="4608576"/>
          </a:xfrm>
        </p:spPr>
        <p:txBody>
          <a:bodyPr>
            <a:normAutofit fontScale="70000" lnSpcReduction="20000"/>
          </a:bodyPr>
          <a:lstStyle/>
          <a:p>
            <a:r>
              <a:rPr lang="en-US" dirty="0" smtClean="0"/>
              <a:t>Define technology and explain the role it plays in housing construction</a:t>
            </a:r>
          </a:p>
          <a:p>
            <a:r>
              <a:rPr lang="en-US" dirty="0" smtClean="0"/>
              <a:t>Identify two natural building materials and describe the uses of each in home construction</a:t>
            </a:r>
          </a:p>
          <a:p>
            <a:r>
              <a:rPr lang="en-US" dirty="0" smtClean="0"/>
              <a:t>What is the difference between softwood and hardwood lumber?</a:t>
            </a:r>
          </a:p>
          <a:p>
            <a:r>
              <a:rPr lang="en-US" dirty="0" smtClean="0"/>
              <a:t>Identify two advantages of using brick and stone in building</a:t>
            </a:r>
          </a:p>
          <a:p>
            <a:r>
              <a:rPr lang="en-US" dirty="0" smtClean="0"/>
              <a:t>What are engineered wood products? What advantages do they have over standard wood products?</a:t>
            </a:r>
          </a:p>
          <a:p>
            <a:r>
              <a:rPr lang="en-US" dirty="0" smtClean="0"/>
              <a:t>What advantages does steel framing have over wood framing?</a:t>
            </a:r>
          </a:p>
          <a:p>
            <a:r>
              <a:rPr lang="en-US" dirty="0" smtClean="0"/>
              <a:t>What are biomaterials made from? Give two examples of construction products made from biomaterials.</a:t>
            </a:r>
          </a:p>
          <a:p>
            <a:r>
              <a:rPr lang="en-US" dirty="0" smtClean="0"/>
              <a:t>What makes green building different from conventional building?</a:t>
            </a:r>
          </a:p>
          <a:p>
            <a:r>
              <a:rPr lang="en-US" dirty="0" smtClean="0"/>
              <a:t>What are three ways that technology has contributed to energy conservation in the home?</a:t>
            </a:r>
          </a:p>
          <a:p>
            <a:r>
              <a:rPr lang="en-US" dirty="0" smtClean="0"/>
              <a:t>What is an automated management system? What are some of the advantages and disadvantages of building a house with such a system?</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454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229600" cy="1066800"/>
          </a:xfrm>
        </p:spPr>
        <p:txBody>
          <a:bodyPr/>
          <a:lstStyle/>
          <a:p>
            <a:r>
              <a:rPr lang="en-US" dirty="0" smtClean="0"/>
              <a:t>References:</a:t>
            </a:r>
            <a:endParaRPr lang="en-US" dirty="0"/>
          </a:p>
        </p:txBody>
      </p:sp>
      <p:sp>
        <p:nvSpPr>
          <p:cNvPr id="3" name="Content Placeholder 2"/>
          <p:cNvSpPr>
            <a:spLocks noGrp="1"/>
          </p:cNvSpPr>
          <p:nvPr>
            <p:ph idx="1"/>
          </p:nvPr>
        </p:nvSpPr>
        <p:spPr>
          <a:xfrm>
            <a:off x="228600" y="1524000"/>
            <a:ext cx="8458200" cy="4325112"/>
          </a:xfrm>
        </p:spPr>
        <p:txBody>
          <a:bodyPr/>
          <a:lstStyle/>
          <a:p>
            <a:pPr marL="0" indent="0">
              <a:buNone/>
            </a:pPr>
            <a:r>
              <a:rPr lang="en-US" dirty="0" smtClean="0"/>
              <a:t>Anderson, D., Livingston, A., Perrin, L. </a:t>
            </a:r>
            <a:r>
              <a:rPr lang="en-US" dirty="0" err="1" smtClean="0"/>
              <a:t>Venzon</a:t>
            </a:r>
            <a:r>
              <a:rPr lang="en-US" dirty="0" smtClean="0"/>
              <a:t>, C. (2007). Homes and Interiors. McGraw Hill/Glencoe. Peoria, Illinois.</a:t>
            </a:r>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2971800"/>
            <a:ext cx="5715000" cy="3810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5619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Technology</a:t>
            </a:r>
          </a:p>
          <a:p>
            <a:r>
              <a:rPr lang="en-US" dirty="0" smtClean="0"/>
              <a:t>Engineered wood products</a:t>
            </a:r>
          </a:p>
          <a:p>
            <a:r>
              <a:rPr lang="en-US" dirty="0" smtClean="0"/>
              <a:t>Biomaterials</a:t>
            </a:r>
          </a:p>
          <a:p>
            <a:r>
              <a:rPr lang="en-US" dirty="0" smtClean="0"/>
              <a:t>Green building</a:t>
            </a:r>
          </a:p>
          <a:p>
            <a:r>
              <a:rPr lang="en-US" dirty="0" smtClean="0"/>
              <a:t>Site</a:t>
            </a:r>
          </a:p>
          <a:p>
            <a:r>
              <a:rPr lang="en-US" dirty="0" smtClean="0"/>
              <a:t>Computer-aided design</a:t>
            </a:r>
          </a:p>
          <a:p>
            <a:r>
              <a:rPr lang="en-US" dirty="0" smtClean="0"/>
              <a:t>Conventional construction</a:t>
            </a:r>
          </a:p>
          <a:p>
            <a:r>
              <a:rPr lang="en-US" dirty="0" smtClean="0"/>
              <a:t>Systems-built home</a:t>
            </a:r>
          </a:p>
          <a:p>
            <a:r>
              <a:rPr lang="en-US" dirty="0" smtClean="0"/>
              <a:t>Modular home</a:t>
            </a:r>
          </a:p>
          <a:p>
            <a:r>
              <a:rPr lang="en-US" dirty="0" smtClean="0"/>
              <a:t>Manufactured home</a:t>
            </a:r>
          </a:p>
          <a:p>
            <a:r>
              <a:rPr lang="en-US" dirty="0" smtClean="0"/>
              <a:t>Biometrics</a:t>
            </a:r>
          </a:p>
          <a:p>
            <a:r>
              <a:rPr lang="en-US" dirty="0" smtClean="0"/>
              <a:t>Automated management systems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6200000">
            <a:off x="4863680" y="2070522"/>
            <a:ext cx="4442965" cy="289272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5819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Technology Revolution</a:t>
            </a:r>
            <a:endParaRPr lang="en-US" dirty="0"/>
          </a:p>
        </p:txBody>
      </p:sp>
      <p:sp>
        <p:nvSpPr>
          <p:cNvPr id="3" name="Content Placeholder 2"/>
          <p:cNvSpPr>
            <a:spLocks noGrp="1"/>
          </p:cNvSpPr>
          <p:nvPr>
            <p:ph idx="1"/>
          </p:nvPr>
        </p:nvSpPr>
        <p:spPr>
          <a:xfrm>
            <a:off x="457199" y="2249424"/>
            <a:ext cx="4781299" cy="4532376"/>
          </a:xfrm>
        </p:spPr>
        <p:txBody>
          <a:bodyPr>
            <a:normAutofit fontScale="92500" lnSpcReduction="20000"/>
          </a:bodyPr>
          <a:lstStyle/>
          <a:p>
            <a:r>
              <a:rPr lang="en-US" dirty="0" smtClean="0"/>
              <a:t>Throughout time people have worked hard to improved the quality of life</a:t>
            </a:r>
          </a:p>
          <a:p>
            <a:r>
              <a:rPr lang="en-US" dirty="0" smtClean="0"/>
              <a:t>Industrial Revolution: 1750-1900 spurred technological advances that benefited housing industry</a:t>
            </a:r>
          </a:p>
          <a:p>
            <a:r>
              <a:rPr lang="en-US" dirty="0" smtClean="0"/>
              <a:t>1885 Chicago—first metal-framed skyscraper built</a:t>
            </a:r>
          </a:p>
          <a:p>
            <a:r>
              <a:rPr lang="en-US" dirty="0" smtClean="0"/>
              <a:t>Technology is the practical application of knowledge—people using what they know to change their environment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29425" y="152400"/>
            <a:ext cx="2314575" cy="1981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2024743"/>
            <a:ext cx="1857375" cy="24669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8499" y="4369254"/>
            <a:ext cx="3905501" cy="24669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086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fontScale="90000"/>
          </a:bodyPr>
          <a:lstStyle/>
          <a:p>
            <a:r>
              <a:rPr lang="en-US" dirty="0" smtClean="0"/>
              <a:t>Chicago Skyline—The Skyscraper City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447800"/>
            <a:ext cx="9304421" cy="2209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3657600"/>
            <a:ext cx="8715375" cy="39937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6754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Materials and Construction Technology</a:t>
            </a:r>
            <a:endParaRPr lang="en-US" dirty="0"/>
          </a:p>
        </p:txBody>
      </p:sp>
      <p:sp>
        <p:nvSpPr>
          <p:cNvPr id="3" name="Content Placeholder 2"/>
          <p:cNvSpPr>
            <a:spLocks noGrp="1"/>
          </p:cNvSpPr>
          <p:nvPr>
            <p:ph idx="1"/>
          </p:nvPr>
        </p:nvSpPr>
        <p:spPr>
          <a:xfrm>
            <a:off x="457200" y="2249424"/>
            <a:ext cx="6172200" cy="4532376"/>
          </a:xfrm>
        </p:spPr>
        <p:txBody>
          <a:bodyPr>
            <a:normAutofit fontScale="92500" lnSpcReduction="20000"/>
          </a:bodyPr>
          <a:lstStyle/>
          <a:p>
            <a:r>
              <a:rPr lang="en-US" dirty="0" smtClean="0"/>
              <a:t>For centuries, people built with locally available materials</a:t>
            </a:r>
          </a:p>
          <a:p>
            <a:r>
              <a:rPr lang="en-US" dirty="0" smtClean="0"/>
              <a:t>Natural materials: wood, stone, brick</a:t>
            </a:r>
          </a:p>
          <a:p>
            <a:r>
              <a:rPr lang="en-US" dirty="0" smtClean="0"/>
              <a:t>Wood: lumber—in frames, floors, woodwork, doors, other (softwood-conifer/pine; hardwood-broadleaf trees/oak/walnut/maple)</a:t>
            </a:r>
          </a:p>
          <a:p>
            <a:r>
              <a:rPr lang="en-US" dirty="0" smtClean="0"/>
              <a:t>Stone: mined through a quarry, cut into large blocks (limestone, ,sandstone, marble, slate) </a:t>
            </a:r>
          </a:p>
          <a:p>
            <a:r>
              <a:rPr lang="en-US" dirty="0" smtClean="0"/>
              <a:t>Brick: first made 5000 years ago, clay baked at 2200 degrees F, strong, versatile material</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1981200"/>
            <a:ext cx="1524000" cy="22002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09657" y="3429000"/>
            <a:ext cx="2571750" cy="17811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5239" y="5210175"/>
            <a:ext cx="1699532" cy="169953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0399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Manufactured Materials</a:t>
            </a:r>
            <a:endParaRPr lang="en-US" dirty="0"/>
          </a:p>
        </p:txBody>
      </p:sp>
      <p:sp>
        <p:nvSpPr>
          <p:cNvPr id="3" name="Content Placeholder 2"/>
          <p:cNvSpPr>
            <a:spLocks noGrp="1"/>
          </p:cNvSpPr>
          <p:nvPr>
            <p:ph idx="1"/>
          </p:nvPr>
        </p:nvSpPr>
        <p:spPr>
          <a:xfrm>
            <a:off x="457200" y="2249424"/>
            <a:ext cx="8229600" cy="3541776"/>
          </a:xfrm>
        </p:spPr>
        <p:txBody>
          <a:bodyPr>
            <a:normAutofit lnSpcReduction="10000"/>
          </a:bodyPr>
          <a:lstStyle/>
          <a:p>
            <a:r>
              <a:rPr lang="en-US" dirty="0" smtClean="0"/>
              <a:t>Natural shortages (i.e.: lumber) caused “deforestation” : habitat loss for wildlife / global warming</a:t>
            </a:r>
          </a:p>
          <a:p>
            <a:r>
              <a:rPr lang="en-US" dirty="0" smtClean="0"/>
              <a:t>Prompted new, innovative approaches</a:t>
            </a:r>
          </a:p>
          <a:p>
            <a:r>
              <a:rPr lang="en-US" dirty="0" smtClean="0"/>
              <a:t>Engineered wood products: materials formed from wood called composite lumber (strips of wood sprayed with glue); used in beams, joists, studs, windows/door frames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685800"/>
            <a:ext cx="2000250" cy="1181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29350" y="5295900"/>
            <a:ext cx="2914650" cy="1562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5460253"/>
            <a:ext cx="2609850" cy="140727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013" y="5460253"/>
            <a:ext cx="2431587" cy="13277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3436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Manufactured Materials</a:t>
            </a:r>
            <a:endParaRPr lang="en-US" dirty="0"/>
          </a:p>
        </p:txBody>
      </p:sp>
      <p:sp>
        <p:nvSpPr>
          <p:cNvPr id="3" name="Content Placeholder 2"/>
          <p:cNvSpPr>
            <a:spLocks noGrp="1"/>
          </p:cNvSpPr>
          <p:nvPr>
            <p:ph idx="1"/>
          </p:nvPr>
        </p:nvSpPr>
        <p:spPr>
          <a:xfrm>
            <a:off x="152400" y="2249424"/>
            <a:ext cx="6248400" cy="4608576"/>
          </a:xfrm>
        </p:spPr>
        <p:txBody>
          <a:bodyPr>
            <a:normAutofit fontScale="77500" lnSpcReduction="20000"/>
          </a:bodyPr>
          <a:lstStyle/>
          <a:p>
            <a:r>
              <a:rPr lang="en-US" dirty="0" smtClean="0"/>
              <a:t>Concrete and cement: </a:t>
            </a:r>
          </a:p>
          <a:p>
            <a:pPr lvl="1"/>
            <a:r>
              <a:rPr lang="en-US" dirty="0" smtClean="0"/>
              <a:t>Concrete is a mixture of gravel, cement, and water</a:t>
            </a:r>
          </a:p>
          <a:p>
            <a:pPr lvl="1"/>
            <a:r>
              <a:rPr lang="en-US" dirty="0" smtClean="0"/>
              <a:t>Its one of the oldest manufactured materials</a:t>
            </a:r>
          </a:p>
          <a:p>
            <a:pPr lvl="1"/>
            <a:r>
              <a:rPr lang="en-US" dirty="0" smtClean="0"/>
              <a:t>Used by the Egyptians 3600 years ago</a:t>
            </a:r>
          </a:p>
          <a:p>
            <a:pPr lvl="1"/>
            <a:r>
              <a:rPr lang="en-US" dirty="0" smtClean="0"/>
              <a:t>Concrete blocks are used today</a:t>
            </a:r>
          </a:p>
          <a:p>
            <a:pPr lvl="1"/>
            <a:r>
              <a:rPr lang="en-US" dirty="0" smtClean="0"/>
              <a:t>Liquid concrete is poured into the foundation for support of the home </a:t>
            </a:r>
          </a:p>
          <a:p>
            <a:pPr lvl="1"/>
            <a:r>
              <a:rPr lang="en-US" dirty="0" smtClean="0"/>
              <a:t>Also used on exterior elements: porches, patios, steps</a:t>
            </a:r>
          </a:p>
          <a:p>
            <a:pPr lvl="1"/>
            <a:r>
              <a:rPr lang="en-US" dirty="0" smtClean="0"/>
              <a:t>2 x as strong as brick</a:t>
            </a:r>
          </a:p>
          <a:p>
            <a:pPr lvl="1"/>
            <a:r>
              <a:rPr lang="en-US" dirty="0" smtClean="0"/>
              <a:t>Cheap, fire-resistant</a:t>
            </a:r>
          </a:p>
          <a:p>
            <a:pPr lvl="1"/>
            <a:r>
              <a:rPr lang="en-US" dirty="0" smtClean="0"/>
              <a:t>New concrete: aerated with aluminum powder / expands dramatically = light weight material with better insulation</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031" y="152400"/>
            <a:ext cx="2950197" cy="2209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6600" y="2895600"/>
            <a:ext cx="1905000" cy="14287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02853" y="4572000"/>
            <a:ext cx="2619375" cy="17430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8143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Manufactured Materials</a:t>
            </a:r>
            <a:endParaRPr lang="en-US" dirty="0"/>
          </a:p>
        </p:txBody>
      </p:sp>
      <p:sp>
        <p:nvSpPr>
          <p:cNvPr id="3" name="Content Placeholder 2"/>
          <p:cNvSpPr>
            <a:spLocks noGrp="1"/>
          </p:cNvSpPr>
          <p:nvPr>
            <p:ph idx="1"/>
          </p:nvPr>
        </p:nvSpPr>
        <p:spPr>
          <a:xfrm>
            <a:off x="3200400" y="2249424"/>
            <a:ext cx="5486400" cy="4325112"/>
          </a:xfrm>
        </p:spPr>
        <p:txBody>
          <a:bodyPr>
            <a:normAutofit lnSpcReduction="10000"/>
          </a:bodyPr>
          <a:lstStyle/>
          <a:p>
            <a:r>
              <a:rPr lang="en-US" dirty="0" smtClean="0"/>
              <a:t>Steel: internal frame, strong: earthquake and hurricane proof</a:t>
            </a:r>
          </a:p>
          <a:p>
            <a:r>
              <a:rPr lang="en-US" dirty="0" smtClean="0"/>
              <a:t>Foam: foam blocks with steel rods, spray foam, strong / energy efficient</a:t>
            </a:r>
          </a:p>
          <a:p>
            <a:r>
              <a:rPr lang="en-US" dirty="0" smtClean="0"/>
              <a:t>Plastic: not biodegradable (unkind to the planet), used in plumbing, siding and roofing, plastic “lumber” (</a:t>
            </a:r>
            <a:r>
              <a:rPr lang="en-US" dirty="0" err="1" smtClean="0"/>
              <a:t>Trex</a:t>
            </a:r>
            <a:r>
              <a:rPr lang="en-US" dirty="0" smtClean="0"/>
              <a:t>)</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3200" y="228600"/>
            <a:ext cx="2305050" cy="1981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2196689"/>
            <a:ext cx="2097087" cy="244149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005" y="4953000"/>
            <a:ext cx="2505075" cy="18192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76276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2230</TotalTime>
  <Words>1974</Words>
  <Application>Microsoft Macintosh PowerPoint</Application>
  <PresentationFormat>On-screen Show (4:3)</PresentationFormat>
  <Paragraphs>145</Paragraphs>
  <Slides>29</Slides>
  <Notes>0</Notes>
  <HiddenSlides>0</HiddenSlides>
  <MMClips>0</MMClips>
  <ScaleCrop>false</ScaleCrop>
  <HeadingPairs>
    <vt:vector size="4" baseType="variant">
      <vt:variant>
        <vt:lpstr>Design Template</vt:lpstr>
      </vt:variant>
      <vt:variant>
        <vt:i4>1</vt:i4>
      </vt:variant>
      <vt:variant>
        <vt:lpstr>Slide Titles</vt:lpstr>
      </vt:variant>
      <vt:variant>
        <vt:i4>29</vt:i4>
      </vt:variant>
    </vt:vector>
  </HeadingPairs>
  <TitlesOfParts>
    <vt:vector size="30" baseType="lpstr">
      <vt:lpstr>Urban</vt:lpstr>
      <vt:lpstr>Housing and  Technology </vt:lpstr>
      <vt:lpstr>Objectives</vt:lpstr>
      <vt:lpstr>Vocabulary</vt:lpstr>
      <vt:lpstr>The Technology Revolution</vt:lpstr>
      <vt:lpstr>Chicago Skyline—The Skyscraper City</vt:lpstr>
      <vt:lpstr>Materials and Construction Technology</vt:lpstr>
      <vt:lpstr>Manufactured Materials</vt:lpstr>
      <vt:lpstr>Manufactured Materials</vt:lpstr>
      <vt:lpstr>Manufactured Materials</vt:lpstr>
      <vt:lpstr>Foam block construction</vt:lpstr>
      <vt:lpstr>Recycled Building Materials</vt:lpstr>
      <vt:lpstr>Villa Velepeloo--Amsterdam</vt:lpstr>
      <vt:lpstr>Fuel Cell Energy</vt:lpstr>
      <vt:lpstr>Green Building</vt:lpstr>
      <vt:lpstr>Slide 15</vt:lpstr>
      <vt:lpstr>Green Building</vt:lpstr>
      <vt:lpstr>Geothermal Heating</vt:lpstr>
      <vt:lpstr>LEED</vt:lpstr>
      <vt:lpstr>Tools and Methods of Construction</vt:lpstr>
      <vt:lpstr>CAD</vt:lpstr>
      <vt:lpstr>Types of Construction</vt:lpstr>
      <vt:lpstr>Types of Construction</vt:lpstr>
      <vt:lpstr>Disaster-Resistant Buildings</vt:lpstr>
      <vt:lpstr>Technology in the Home</vt:lpstr>
      <vt:lpstr>Technologically Advanced Home</vt:lpstr>
      <vt:lpstr>Technology in the Home</vt:lpstr>
      <vt:lpstr>Where is the tech-nology in the home? </vt:lpstr>
      <vt:lpstr>Check Your Understanding</vt:lpstr>
      <vt:lpstr>References:</vt:lpstr>
    </vt:vector>
  </TitlesOfParts>
  <Company>Fremont Co School Dist #11</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and Technology,  Chapter 3</dc:title>
  <dc:creator>Workstation Setup</dc:creator>
  <cp:lastModifiedBy>Vanessa Rose Blouin</cp:lastModifiedBy>
  <cp:revision>44</cp:revision>
  <cp:lastPrinted>2012-01-10T19:28:39Z</cp:lastPrinted>
  <dcterms:created xsi:type="dcterms:W3CDTF">2013-07-14T14:02:36Z</dcterms:created>
  <dcterms:modified xsi:type="dcterms:W3CDTF">2013-07-14T14:03:04Z</dcterms:modified>
</cp:coreProperties>
</file>