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316" r:id="rId13"/>
    <p:sldId id="31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6" r:id="rId24"/>
    <p:sldId id="307" r:id="rId25"/>
    <p:sldId id="31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8" r:id="rId54"/>
    <p:sldId id="308" r:id="rId55"/>
    <p:sldId id="309" r:id="rId56"/>
    <p:sldId id="310" r:id="rId57"/>
    <p:sldId id="311" r:id="rId58"/>
    <p:sldId id="333" r:id="rId59"/>
    <p:sldId id="312" r:id="rId60"/>
    <p:sldId id="313" r:id="rId61"/>
    <p:sldId id="314" r:id="rId62"/>
    <p:sldId id="320" r:id="rId63"/>
    <p:sldId id="321" r:id="rId64"/>
    <p:sldId id="324" r:id="rId65"/>
    <p:sldId id="329" r:id="rId66"/>
    <p:sldId id="331" r:id="rId67"/>
    <p:sldId id="315" r:id="rId6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70" autoAdjust="0"/>
  </p:normalViewPr>
  <p:slideViewPr>
    <p:cSldViewPr>
      <p:cViewPr varScale="1">
        <p:scale>
          <a:sx n="59" d="100"/>
          <a:sy n="59" d="100"/>
        </p:scale>
        <p:origin x="7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BE2036-3A3D-47E3-B321-BDDD82B93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883E-EA2C-4825-88EF-E93612207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7185E40-7E84-42CF-A666-3F4B55D3A2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529B-9FE5-4A3D-893A-B3A9EDCB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161B-5EE9-4AD7-B318-90A4F86AB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DDAF-B332-4207-93F3-CB2263DD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767691C8-0E64-4093-8F65-868CAC421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8BAFAA-397F-4BBA-A00B-F6D04159F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4771D-A8C6-4162-AA18-427A8A9A2A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90BE858-3DBA-4AD2-B538-5D1F73C51A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101D39A-AB2C-4560-A132-5DA68E729B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5A293F-49FF-4A08-9405-07991F525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9F2C1B-1A6D-437A-8673-E7EA15D5D9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00AD3184-D19E-4EC3-825D-151FB4EA68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11C721-3667-459B-AA36-BDB5D6E463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hyperlink" Target="http://www.bhg.com/bhg/story.jhtml?storyid=/templatedata/bhg/story/data/TailoredForTraditionalDinner_12072001.xml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fi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fi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f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f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/>
              <a:t>Directions or guidelines for using the elements of design</a:t>
            </a:r>
            <a:r>
              <a:rPr lang="en-US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/>
              <a:t>PRINCIPLES OF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Asymmetrical Balance</a:t>
            </a:r>
          </a:p>
        </p:txBody>
      </p:sp>
      <p:pic>
        <p:nvPicPr>
          <p:cNvPr id="13316" name="Picture 17" descr="http://images.meredith.com/bhg/images/10/ss_SIP87602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697017" cy="4008121"/>
          </a:xfrm>
          <a:noFill/>
        </p:spPr>
      </p:pic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32214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Wall hangings of the same visual weight are hung on each side of the plant stand.</a:t>
            </a:r>
          </a:p>
          <a:p>
            <a:pPr eaLnBrk="1" hangingPunct="1"/>
            <a:r>
              <a:rPr lang="en-US" sz="2800" dirty="0"/>
              <a:t>Chair balances out the fireplace on the other side of the room.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Asymmetrical Balance</a:t>
            </a:r>
          </a:p>
        </p:txBody>
      </p:sp>
      <p:sp>
        <p:nvSpPr>
          <p:cNvPr id="14339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Items on the mantle are arranged using Asymmetrical Balance.  The picture is slightly off center with large plant on the left is balanced by a group of vases on the right.</a:t>
            </a:r>
          </a:p>
        </p:txBody>
      </p:sp>
      <p:pic>
        <p:nvPicPr>
          <p:cNvPr id="5" name="Online Image Placeholder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67392B60-FBD7-4A1D-88F0-19D710082B8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1397000"/>
            <a:ext cx="2987040" cy="4978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Radial Balance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Radial Balance involves having furnishings or patterns arranged in a </a:t>
            </a:r>
            <a:r>
              <a:rPr lang="en-US" sz="5400" i="1" u="sng"/>
              <a:t>circular</a:t>
            </a:r>
            <a:r>
              <a:rPr lang="en-US"/>
              <a:t> manner.</a:t>
            </a:r>
          </a:p>
          <a:p>
            <a:pPr eaLnBrk="1" hangingPunct="1"/>
            <a:r>
              <a:rPr lang="en-US"/>
              <a:t>Radiation creates a sweeping, dramatic, circular motion in a room.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Radial Balance</a:t>
            </a:r>
          </a:p>
        </p:txBody>
      </p:sp>
      <p:pic>
        <p:nvPicPr>
          <p:cNvPr id="7" name="Content Placeholder 6" descr="A large red chair in a room&#10;&#10;Description generated with high confidence">
            <a:extLst>
              <a:ext uri="{FF2B5EF4-FFF2-40B4-BE49-F238E27FC236}">
                <a16:creationId xmlns:a16="http://schemas.microsoft.com/office/drawing/2014/main" id="{18D6420C-10A0-4F3E-B49A-1B41522EA5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58" y="1676400"/>
            <a:ext cx="6630988" cy="47364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RHYTHM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Leads the eye from one point to another, creates motion.</a:t>
            </a:r>
          </a:p>
        </p:txBody>
      </p:sp>
      <p:pic>
        <p:nvPicPr>
          <p:cNvPr id="5" name="Picture 4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78345509-2A2C-4282-823C-9E0A4BFF4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50348"/>
            <a:ext cx="5864352" cy="41592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RHYTHM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2362200"/>
            <a:ext cx="4157472" cy="3705225"/>
          </a:xfrm>
        </p:spPr>
        <p:txBody>
          <a:bodyPr/>
          <a:lstStyle/>
          <a:p>
            <a:pPr eaLnBrk="1" hangingPunct="1"/>
            <a:r>
              <a:rPr lang="en-US" dirty="0"/>
              <a:t>Rhythm by Repetition</a:t>
            </a:r>
          </a:p>
          <a:p>
            <a:pPr eaLnBrk="1" hangingPunct="1"/>
            <a:r>
              <a:rPr lang="en-US" dirty="0"/>
              <a:t>Rhythm by Gradation</a:t>
            </a:r>
          </a:p>
          <a:p>
            <a:pPr eaLnBrk="1" hangingPunct="1"/>
            <a:r>
              <a:rPr lang="en-US" dirty="0"/>
              <a:t>Rhythm by Radiation</a:t>
            </a:r>
          </a:p>
          <a:p>
            <a:pPr eaLnBrk="1" hangingPunct="1"/>
            <a:r>
              <a:rPr lang="en-US" dirty="0"/>
              <a:t>Rhythm by Opposition</a:t>
            </a:r>
          </a:p>
          <a:p>
            <a:pPr eaLnBrk="1" hangingPunct="1"/>
            <a:r>
              <a:rPr lang="en-US" dirty="0"/>
              <a:t>Rhythm by Transition</a:t>
            </a:r>
          </a:p>
        </p:txBody>
      </p:sp>
      <p:pic>
        <p:nvPicPr>
          <p:cNvPr id="3" name="Picture 2" descr="A room with a fireplace and a large window&#10;&#10;Description generated with very high confidence">
            <a:extLst>
              <a:ext uri="{FF2B5EF4-FFF2-40B4-BE49-F238E27FC236}">
                <a16:creationId xmlns:a16="http://schemas.microsoft.com/office/drawing/2014/main" id="{2F22D86D-1DE7-48F3-AE82-45E7BCB5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92" y="2324100"/>
            <a:ext cx="4512817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Rhythm By Repetition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01398"/>
            <a:ext cx="8153400" cy="38552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Rhythm created by duplicating (repeating) shapes, colors, pattern, line, texture.</a:t>
            </a:r>
          </a:p>
          <a:p>
            <a:pPr eaLnBrk="1" hangingPunct="1"/>
            <a:r>
              <a:rPr lang="en-US" sz="2800" dirty="0"/>
              <a:t>Beams in the ceiling are repeated.  Window panes, repeat. Stripes on ottoman and chair are repeated.</a:t>
            </a:r>
          </a:p>
        </p:txBody>
      </p:sp>
      <p:pic>
        <p:nvPicPr>
          <p:cNvPr id="5" name="Online Image Placeholder 4" descr="A room filled with furniture and a fireplace&#10;&#10;Description generated with very high confidence">
            <a:extLst>
              <a:ext uri="{FF2B5EF4-FFF2-40B4-BE49-F238E27FC236}">
                <a16:creationId xmlns:a16="http://schemas.microsoft.com/office/drawing/2014/main" id="{98EF4970-8340-41F4-BF23-BB939EEA46BE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4800600" cy="29510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Rhythm By Gradation</a:t>
            </a:r>
          </a:p>
        </p:txBody>
      </p:sp>
      <p:pic>
        <p:nvPicPr>
          <p:cNvPr id="19460" name="Picture 7" descr="http://images.meredith.com/bhg/images/06/p_BHG13500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657600" cy="4663440"/>
          </a:xfrm>
          <a:noFill/>
        </p:spPr>
      </p:pic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/>
              <a:t>Rhythm created by a gradual change in size or color.</a:t>
            </a:r>
          </a:p>
          <a:p>
            <a:pPr eaLnBrk="1" hangingPunct="1"/>
            <a:r>
              <a:rPr lang="en-US" sz="2800"/>
              <a:t>Paint on wall changes gradually in value.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Rhythm By Radiation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Rhythm created by identical objects coming from a central axis.</a:t>
            </a:r>
          </a:p>
          <a:p>
            <a:pPr eaLnBrk="1" hangingPunct="1"/>
            <a:r>
              <a:rPr lang="en-US" sz="2800" dirty="0"/>
              <a:t>Tall Grasses “radiate” from the center of the vase on this bathroom vanity.</a:t>
            </a:r>
          </a:p>
        </p:txBody>
      </p:sp>
      <p:pic>
        <p:nvPicPr>
          <p:cNvPr id="20484" name="Picture 17" descr="http://images.meredith.com/bhg/images/10/ss_SIP91636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676400"/>
            <a:ext cx="4638675" cy="46386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Rhythm By Opposition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050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Rhythm created by lines at right angles or contrasting colors.</a:t>
            </a:r>
          </a:p>
          <a:p>
            <a:pPr eaLnBrk="1" hangingPunct="1"/>
            <a:r>
              <a:rPr lang="en-US" sz="2800" dirty="0"/>
              <a:t>Contrasting black and white tiles and the lines intersecting at right angles.</a:t>
            </a:r>
          </a:p>
        </p:txBody>
      </p:sp>
      <p:pic>
        <p:nvPicPr>
          <p:cNvPr id="5" name="Online Image Placeholder 4" descr="A bathroom with a tile floor&#10;&#10;Description generated with very high confidence">
            <a:extLst>
              <a:ext uri="{FF2B5EF4-FFF2-40B4-BE49-F238E27FC236}">
                <a16:creationId xmlns:a16="http://schemas.microsoft.com/office/drawing/2014/main" id="{DDEAD5DD-E7A6-4149-BBE4-E1302BB622FB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590800" cy="499654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/>
              <a:t>BALANCE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A sense of equilibrium.</a:t>
            </a:r>
          </a:p>
          <a:p>
            <a:pPr lvl="1" eaLnBrk="1" hangingPunct="1"/>
            <a:r>
              <a:rPr lang="en-US"/>
              <a:t>When establishing balance consider visual weight created by size, color, texture and number of objects.</a:t>
            </a:r>
          </a:p>
        </p:txBody>
      </p:sp>
      <p:pic>
        <p:nvPicPr>
          <p:cNvPr id="3" name="Picture 2" descr="A group of people on a beach&#10;&#10;Description generated with very high confidence">
            <a:extLst>
              <a:ext uri="{FF2B5EF4-FFF2-40B4-BE49-F238E27FC236}">
                <a16:creationId xmlns:a16="http://schemas.microsoft.com/office/drawing/2014/main" id="{9B319105-D17D-47D3-A25E-8D6E6BAD5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4981575" cy="33150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Rhythm By Transition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Rhythm created by curved lines that carry your eye across a straight surface.</a:t>
            </a:r>
          </a:p>
          <a:p>
            <a:pPr eaLnBrk="1" hangingPunct="1"/>
            <a:r>
              <a:rPr lang="en-US" sz="2800" dirty="0"/>
              <a:t>Window treatments that gently swag down, create a soft rhythm by transition.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pic>
        <p:nvPicPr>
          <p:cNvPr id="5" name="Online Image Placeholder 4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BF2FBF4D-D9ED-499F-82CB-7904D2E2EBE2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810000" cy="486833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What Type of Rhythm?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8586" y="1776888"/>
            <a:ext cx="3810000" cy="4114800"/>
          </a:xfrm>
        </p:spPr>
        <p:txBody>
          <a:bodyPr/>
          <a:lstStyle/>
          <a:p>
            <a:pPr eaLnBrk="1" hangingPunct="1"/>
            <a:r>
              <a:rPr lang="en-US" sz="4400"/>
              <a:t>Repetition?</a:t>
            </a:r>
          </a:p>
          <a:p>
            <a:pPr eaLnBrk="1" hangingPunct="1"/>
            <a:r>
              <a:rPr lang="en-US" sz="4400"/>
              <a:t>Gradation?</a:t>
            </a:r>
          </a:p>
          <a:p>
            <a:pPr eaLnBrk="1" hangingPunct="1"/>
            <a:r>
              <a:rPr lang="en-US" sz="4400"/>
              <a:t>Radiation?</a:t>
            </a:r>
          </a:p>
          <a:p>
            <a:pPr eaLnBrk="1" hangingPunct="1"/>
            <a:r>
              <a:rPr lang="en-US" sz="4400"/>
              <a:t>Opposition?</a:t>
            </a:r>
          </a:p>
          <a:p>
            <a:pPr eaLnBrk="1" hangingPunct="1"/>
            <a:r>
              <a:rPr lang="en-US" sz="4400"/>
              <a:t>Transition?</a:t>
            </a:r>
          </a:p>
        </p:txBody>
      </p:sp>
      <p:pic>
        <p:nvPicPr>
          <p:cNvPr id="5" name="Online Image Placeholder 4" descr="A room filled with lots of furniture&#10;&#10;Description generated with very high confidence">
            <a:extLst>
              <a:ext uri="{FF2B5EF4-FFF2-40B4-BE49-F238E27FC236}">
                <a16:creationId xmlns:a16="http://schemas.microsoft.com/office/drawing/2014/main" id="{532FE64B-F307-4366-823E-F5ACB6BA5E5F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6" y="1524000"/>
            <a:ext cx="3352798" cy="46205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SCALE &amp; PROPORTION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Scale relates to the </a:t>
            </a:r>
            <a:r>
              <a:rPr lang="en-US" sz="4400" i="1"/>
              <a:t>size</a:t>
            </a:r>
            <a:r>
              <a:rPr lang="en-US"/>
              <a:t> of a design in relation to the height and width of the area in which it is placed.</a:t>
            </a:r>
          </a:p>
          <a:p>
            <a:pPr eaLnBrk="1" hangingPunct="1"/>
            <a:r>
              <a:rPr lang="en-US"/>
              <a:t>Proportion relates to the </a:t>
            </a:r>
            <a:r>
              <a:rPr lang="en-US" sz="4400" i="1"/>
              <a:t>parts</a:t>
            </a:r>
            <a:r>
              <a:rPr lang="en-US"/>
              <a:t> of the object and how one part relates to another.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Relates to the actual and relative size and visual weight of the design and its components.</a:t>
            </a:r>
          </a:p>
          <a:p>
            <a:pPr eaLnBrk="1" hangingPunct="1"/>
            <a:r>
              <a:rPr lang="en-US"/>
              <a:t>Furniture and accessories must be in scale to the room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410200" y="2819400"/>
            <a:ext cx="30480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25605" name="Picture 8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24844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PROPORTION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300" b="1" u="sng"/>
              <a:t>The Golden Mean</a:t>
            </a:r>
            <a:r>
              <a:rPr lang="en-US" sz="3300"/>
              <a:t> – the division of a line or form so that the smaller portion has the same ratio to the larger as the larger has to the whole.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100"/>
              <a:t>Effective Ratios are 2:3, 3:5, 5:8, 4:7, etc.</a:t>
            </a:r>
          </a:p>
          <a:p>
            <a:pPr eaLnBrk="1" hangingPunct="1"/>
            <a:r>
              <a:rPr lang="en-US" sz="3100"/>
              <a:t>Square is the least pleasing shape.</a:t>
            </a:r>
          </a:p>
          <a:p>
            <a:pPr eaLnBrk="1" hangingPunct="1"/>
            <a:r>
              <a:rPr lang="en-US" sz="3100"/>
              <a:t>Rectangles are more pleasing, especially with a ratio of 2:3.</a:t>
            </a:r>
          </a:p>
          <a:p>
            <a:pPr eaLnBrk="1" hangingPunct="1">
              <a:buFontTx/>
              <a:buNone/>
            </a:pPr>
            <a:endParaRPr lang="en-US" sz="2600"/>
          </a:p>
          <a:p>
            <a:pPr eaLnBrk="1" hangingPunct="1"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PROPORTION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4400"/>
              <a:t>The creative use of color, texture, pattern, and furniture arrangement can create illusions of properly proportioned space.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SCALE  &amp; PROPORTION</a:t>
            </a:r>
            <a:br>
              <a:rPr lang="en-US" dirty="0"/>
            </a:br>
            <a:r>
              <a:rPr lang="en-US" dirty="0"/>
              <a:t>Too Big, Too Small, Just Right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352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This chairs massive scale diminishes everything around it.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5543" y="1600200"/>
            <a:ext cx="4162425" cy="4495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Small.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7571" y="1524000"/>
            <a:ext cx="26670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 chairs light palate accentuates its skinny scale.</a:t>
            </a:r>
          </a:p>
        </p:txBody>
      </p:sp>
      <p:pic>
        <p:nvPicPr>
          <p:cNvPr id="29700" name="Picture 4" descr="scal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676400"/>
            <a:ext cx="4533900" cy="46482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5643"/>
            <a:ext cx="2971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This club chair matches the scale of the sofa.</a:t>
            </a:r>
          </a:p>
        </p:txBody>
      </p:sp>
      <p:pic>
        <p:nvPicPr>
          <p:cNvPr id="30724" name="Picture 4" descr="scale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9652" y="1605643"/>
            <a:ext cx="4522591" cy="468085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Big.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2667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Coffee table is over-scaled for the sofa.</a:t>
            </a:r>
          </a:p>
        </p:txBody>
      </p:sp>
      <p:pic>
        <p:nvPicPr>
          <p:cNvPr id="31748" name="Picture 4" descr="scale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095" y="1981200"/>
            <a:ext cx="5106210" cy="365283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BALANCE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SYMMETRICAL</a:t>
            </a:r>
          </a:p>
          <a:p>
            <a:pPr lvl="1" eaLnBrk="1" hangingPunct="1"/>
            <a:r>
              <a:rPr lang="en-US"/>
              <a:t>Achieved by placing </a:t>
            </a:r>
            <a:r>
              <a:rPr lang="en-US" b="1" i="1"/>
              <a:t>identical objects</a:t>
            </a:r>
            <a:r>
              <a:rPr lang="en-US"/>
              <a:t> on either side of a central point.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ASYMMETRICAL</a:t>
            </a:r>
          </a:p>
          <a:p>
            <a:pPr lvl="1" eaLnBrk="1" hangingPunct="1"/>
            <a:r>
              <a:rPr lang="en-US"/>
              <a:t>Achieved by placing different objects </a:t>
            </a:r>
            <a:r>
              <a:rPr lang="en-US" b="1" i="1"/>
              <a:t>of equal visual weight</a:t>
            </a:r>
            <a:r>
              <a:rPr lang="en-US"/>
              <a:t> on either side of a central point.</a:t>
            </a:r>
          </a:p>
        </p:txBody>
      </p:sp>
      <p:pic>
        <p:nvPicPr>
          <p:cNvPr id="3" name="Picture 2" descr="A rocky beach next to the ocean&#10;&#10;Description generated with very high confidence">
            <a:extLst>
              <a:ext uri="{FF2B5EF4-FFF2-40B4-BE49-F238E27FC236}">
                <a16:creationId xmlns:a16="http://schemas.microsoft.com/office/drawing/2014/main" id="{D2E94BAE-D075-4AB2-BCC3-E20180F9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6" y="3478517"/>
            <a:ext cx="3861072" cy="2569368"/>
          </a:xfrm>
          <a:prstGeom prst="rect">
            <a:avLst/>
          </a:prstGeom>
        </p:spPr>
      </p:pic>
      <p:pic>
        <p:nvPicPr>
          <p:cNvPr id="5" name="Picture 4" descr="A person sitting at a beach&#10;&#10;Description generated with high confidence">
            <a:extLst>
              <a:ext uri="{FF2B5EF4-FFF2-40B4-BE49-F238E27FC236}">
                <a16:creationId xmlns:a16="http://schemas.microsoft.com/office/drawing/2014/main" id="{46F4DD83-010D-4A83-ACD6-A48BDD259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40" y="3478517"/>
            <a:ext cx="3858587" cy="257239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Small.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8638"/>
            <a:ext cx="2743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Table not only looks out of proportion, it functions poorly as well.</a:t>
            </a:r>
          </a:p>
        </p:txBody>
      </p:sp>
      <p:pic>
        <p:nvPicPr>
          <p:cNvPr id="32772" name="Picture 4" descr="scale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798638"/>
            <a:ext cx="5334000" cy="3817938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048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table is substantial enough to anchor the furniture grouping, yet it leaves room for traffic flow around both ends.</a:t>
            </a:r>
          </a:p>
        </p:txBody>
      </p:sp>
      <p:pic>
        <p:nvPicPr>
          <p:cNvPr id="33796" name="Picture 4" descr="scale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717675"/>
            <a:ext cx="5181600" cy="380682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Tall.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0357" y="1752600"/>
            <a:ext cx="3352800" cy="412568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Used as an end table, this wood pedestal towers over the sofa, making the sofa appear small and the pairing awkward.</a:t>
            </a:r>
          </a:p>
        </p:txBody>
      </p:sp>
      <p:pic>
        <p:nvPicPr>
          <p:cNvPr id="34820" name="Picture 4" descr="scale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888" b="1872"/>
          <a:stretch>
            <a:fillRect/>
          </a:stretch>
        </p:blipFill>
        <p:spPr>
          <a:xfrm>
            <a:off x="4191000" y="1752600"/>
            <a:ext cx="4648200" cy="448786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Short.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2129" y="1642382"/>
            <a:ext cx="2971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 lamp would need to be fully stretched to offer good illumination from this low point.</a:t>
            </a:r>
          </a:p>
        </p:txBody>
      </p:sp>
      <p:pic>
        <p:nvPicPr>
          <p:cNvPr id="35844" name="Picture 4" descr="scale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20611"/>
            <a:ext cx="4648200" cy="44862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200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perfect pairing, visually and physically, is a tabletop that is a couple of inches shorter than the sofa arm.</a:t>
            </a:r>
          </a:p>
        </p:txBody>
      </p:sp>
      <p:pic>
        <p:nvPicPr>
          <p:cNvPr id="36868" name="Picture 4" descr="scale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36737"/>
            <a:ext cx="4495800" cy="441166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Big.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9471" y="1371600"/>
            <a:ext cx="3429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large-scale motif and strong colors of this wallpaper overpower the petite powder room as well as the fixtures and furniture in it.</a:t>
            </a:r>
          </a:p>
        </p:txBody>
      </p:sp>
      <p:pic>
        <p:nvPicPr>
          <p:cNvPr id="5" name="Online Image Placeholder 4" descr="A bathroom with a white tub sitting next to a window&#10;&#10;Description generated with high confidence">
            <a:extLst>
              <a:ext uri="{FF2B5EF4-FFF2-40B4-BE49-F238E27FC236}">
                <a16:creationId xmlns:a16="http://schemas.microsoft.com/office/drawing/2014/main" id="{988134C2-4AB9-4FD7-9200-1D0FD3F50987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1377043"/>
            <a:ext cx="3429000" cy="49110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Small.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2895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 pattern is so small and pale that it almost disappears.</a:t>
            </a:r>
          </a:p>
        </p:txBody>
      </p:sp>
      <p:pic>
        <p:nvPicPr>
          <p:cNvPr id="5" name="Online Image Placeholder 4" descr="A bathroom with a sink and a mirror&#10;&#10;Description generated with very high confidence">
            <a:extLst>
              <a:ext uri="{FF2B5EF4-FFF2-40B4-BE49-F238E27FC236}">
                <a16:creationId xmlns:a16="http://schemas.microsoft.com/office/drawing/2014/main" id="{405B21ED-85CE-4A74-A12B-F23DC09ACA6F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557778" cy="484051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243" y="1600200"/>
            <a:ext cx="32766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narrow  contrasting stripes provide the ideal balance for the clean-lined pedestal sink and oversize mirror.</a:t>
            </a:r>
          </a:p>
        </p:txBody>
      </p:sp>
      <p:pic>
        <p:nvPicPr>
          <p:cNvPr id="5" name="Online Image Placeholder 4" descr="A bathroom with a sink and a mirror&#10;&#10;Description generated with very high confidence">
            <a:extLst>
              <a:ext uri="{FF2B5EF4-FFF2-40B4-BE49-F238E27FC236}">
                <a16:creationId xmlns:a16="http://schemas.microsoft.com/office/drawing/2014/main" id="{0940C2ED-647E-4EBA-89EC-48E7F42DC692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343400" cy="43434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Big.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499" y="1766207"/>
            <a:ext cx="3581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This rug covers too much of the floor beyond the conversation area to define it as a discrete space.</a:t>
            </a:r>
          </a:p>
        </p:txBody>
      </p:sp>
      <p:pic>
        <p:nvPicPr>
          <p:cNvPr id="5" name="Online Image Placeholder 4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4556DD68-07BF-469C-BBEC-C965D0AD3336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67" y="1766207"/>
            <a:ext cx="5217334" cy="348070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Too Small.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58144"/>
            <a:ext cx="3695454" cy="4114800"/>
          </a:xfrm>
        </p:spPr>
        <p:txBody>
          <a:bodyPr/>
          <a:lstStyle/>
          <a:p>
            <a:pPr eaLnBrk="1" hangingPunct="1"/>
            <a:r>
              <a:rPr lang="en-US" sz="3200" dirty="0"/>
              <a:t>Instead of creating intimacy, the rug only increases the appearance of isolation.</a:t>
            </a:r>
          </a:p>
          <a:p>
            <a:pPr eaLnBrk="1" hangingPunct="1">
              <a:buFontTx/>
              <a:buNone/>
            </a:pPr>
            <a:endParaRPr lang="en-US" sz="3500" dirty="0"/>
          </a:p>
        </p:txBody>
      </p:sp>
      <p:pic>
        <p:nvPicPr>
          <p:cNvPr id="41988" name="Picture 4" descr="scale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58150" y="1770856"/>
            <a:ext cx="4593964" cy="3258344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SYMMETRICAL BALANCE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Creates a quiet, restful feeling.</a:t>
            </a:r>
          </a:p>
          <a:p>
            <a:pPr eaLnBrk="1" hangingPunct="1"/>
            <a:r>
              <a:rPr lang="en-US" sz="2800"/>
              <a:t>Suggests restraint, orderliness, formality.</a:t>
            </a:r>
          </a:p>
          <a:p>
            <a:pPr eaLnBrk="1" hangingPunct="1"/>
            <a:r>
              <a:rPr lang="en-US" sz="2800"/>
              <a:t>Also called, FORMAL balance.</a:t>
            </a:r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2343150" y="2360613"/>
            <a:ext cx="4457700" cy="2089150"/>
            <a:chOff x="0" y="0"/>
            <a:chExt cx="2808" cy="1316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280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5" name="Rectangle 6"/>
            <p:cNvSpPr>
              <a:spLocks noChangeArrowheads="1"/>
            </p:cNvSpPr>
            <p:nvPr/>
          </p:nvSpPr>
          <p:spPr bwMode="ltGray">
            <a:xfrm>
              <a:off x="0" y="0"/>
              <a:ext cx="280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hlinkClick r:id="rId2"/>
                </a:rPr>
                <a:t>  </a:t>
              </a:r>
              <a:r>
                <a:rPr lang="en-US" sz="13100"/>
                <a:t> </a:t>
              </a:r>
              <a:r>
                <a:rPr lang="en-US"/>
                <a:t>                     </a:t>
              </a:r>
            </a:p>
          </p:txBody>
        </p:sp>
      </p:grpSp>
      <p:pic>
        <p:nvPicPr>
          <p:cNvPr id="5" name="Online Image Placeholder 4" descr="A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966E2B1B-E8C9-410E-8D9F-A0568EEC91B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37293"/>
            <a:ext cx="4457700" cy="428250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222" y="1708150"/>
            <a:ext cx="2895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Choose an area rug that’s about as long and wide as the furnishings in the space.</a:t>
            </a:r>
          </a:p>
        </p:txBody>
      </p:sp>
      <p:pic>
        <p:nvPicPr>
          <p:cNvPr id="9" name="Online Image Placeholder 8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187F4A66-754D-43A2-8A04-E490EA22946B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08150"/>
            <a:ext cx="5621178" cy="375012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Little.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3528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Too much space between objects makes the candlesticks and the too-small frame look lonely, the bare wall yawning above.</a:t>
            </a:r>
          </a:p>
        </p:txBody>
      </p:sp>
      <p:pic>
        <p:nvPicPr>
          <p:cNvPr id="44036" name="Picture 4" descr="scale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4770" y="1917700"/>
            <a:ext cx="4814430" cy="34163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Much.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0480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There’s no time to pause to consider any single object, since they are all stepping on one another’s toes in a jostle for space.</a:t>
            </a:r>
          </a:p>
        </p:txBody>
      </p:sp>
      <p:pic>
        <p:nvPicPr>
          <p:cNvPr id="45060" name="Picture 4" descr="scale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74571" y="1731055"/>
            <a:ext cx="5334000" cy="3760788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82775"/>
            <a:ext cx="2819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 weight now shifted to the left side, fewer items are needed there for balance.</a:t>
            </a:r>
          </a:p>
          <a:p>
            <a:pPr eaLnBrk="1" hangingPunct="1">
              <a:buFontTx/>
              <a:buNone/>
            </a:pPr>
            <a:endParaRPr lang="en-US" sz="3500" dirty="0"/>
          </a:p>
        </p:txBody>
      </p:sp>
      <p:pic>
        <p:nvPicPr>
          <p:cNvPr id="46084" name="Picture 4" descr="scale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399" y="1981200"/>
            <a:ext cx="5198937" cy="368935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Big.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71662"/>
            <a:ext cx="2743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There’s no breathing room in this are-to-sofa match.</a:t>
            </a:r>
          </a:p>
        </p:txBody>
      </p:sp>
      <p:pic>
        <p:nvPicPr>
          <p:cNvPr id="47108" name="Picture 6" descr="scale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0" y="1752600"/>
            <a:ext cx="4330700" cy="435292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Little.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14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This picture is tall enough, roughly matching the height of the sofa.  But it ends up looking leggy and lost because it’s too skinny in proportion to the sofa’s width.</a:t>
            </a:r>
          </a:p>
        </p:txBody>
      </p:sp>
      <p:pic>
        <p:nvPicPr>
          <p:cNvPr id="48132" name="Picture 7" descr="scale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0125" y="1612446"/>
            <a:ext cx="3876675" cy="389572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09750"/>
            <a:ext cx="35052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To size a single picture, choose one that’s nearly the same height as the sofa and between half and two-thirds its width.</a:t>
            </a:r>
          </a:p>
        </p:txBody>
      </p:sp>
      <p:pic>
        <p:nvPicPr>
          <p:cNvPr id="49156" name="Picture 7" descr="scale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676400"/>
            <a:ext cx="4295775" cy="43815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Big.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This tall lamp towers above the nearby sofa and chair.  It is also several inches taller than the table it rests on, throwing the balance off there as well.</a:t>
            </a:r>
          </a:p>
        </p:txBody>
      </p:sp>
      <p:pic>
        <p:nvPicPr>
          <p:cNvPr id="50180" name="Picture 4" descr="scale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4657" y="1752600"/>
            <a:ext cx="4165600" cy="4352925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Small.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07029"/>
            <a:ext cx="3556000" cy="4114800"/>
          </a:xfrm>
        </p:spPr>
        <p:txBody>
          <a:bodyPr/>
          <a:lstStyle/>
          <a:p>
            <a:pPr eaLnBrk="1" hangingPunct="1"/>
            <a:r>
              <a:rPr lang="en-US" sz="3200" dirty="0"/>
              <a:t>This lamp is overwhelmed by the high-back sofa and stocky chair that surround it.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pic>
        <p:nvPicPr>
          <p:cNvPr id="51204" name="Picture 4" descr="scale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00200"/>
            <a:ext cx="4521200" cy="47244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For the best fit, an end-table lamp should be tall enough to clear the top of the sofa with a little room to spare, yet not so tall that it dwarfs the table it rests on. </a:t>
            </a:r>
          </a:p>
        </p:txBody>
      </p:sp>
      <p:pic>
        <p:nvPicPr>
          <p:cNvPr id="52228" name="Picture 4" descr="scale2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676400"/>
            <a:ext cx="4227512" cy="44386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Symmetrical Balance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Identical candle sticks, vases, sit on the mantle at each side of the wall mounted mirror.</a:t>
            </a:r>
          </a:p>
        </p:txBody>
      </p:sp>
      <p:pic>
        <p:nvPicPr>
          <p:cNvPr id="9" name="Online Image Placeholder 8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B49A586C-A714-4724-A1D8-AAF48D3EE161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" y="1371600"/>
            <a:ext cx="3537105" cy="4877194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Big.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0838"/>
            <a:ext cx="3276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dirty="0"/>
              <a:t>This pendant chandelier overpowers the table.</a:t>
            </a:r>
          </a:p>
        </p:txBody>
      </p:sp>
      <p:pic>
        <p:nvPicPr>
          <p:cNvPr id="5" name="Online Image Placeholder 4" descr="A chair sitting in front of a window&#10;&#10;Description generated with high confidence">
            <a:extLst>
              <a:ext uri="{FF2B5EF4-FFF2-40B4-BE49-F238E27FC236}">
                <a16:creationId xmlns:a16="http://schemas.microsoft.com/office/drawing/2014/main" id="{76E41D01-5961-4FB8-A4D2-E73CBED81823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9" y="1620838"/>
            <a:ext cx="4343400" cy="43434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Too Small.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05000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 fixture is too small to adequately light the table.</a:t>
            </a:r>
          </a:p>
        </p:txBody>
      </p:sp>
      <p:pic>
        <p:nvPicPr>
          <p:cNvPr id="9" name="Online Image Placeholder 8" descr="A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E3A59910-C603-4845-8FE3-5CA84D856EAB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810000" cy="488899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Just Right.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259" y="1515837"/>
            <a:ext cx="3200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In general, a chandelier’s width or diameter should be at least 2 feet narrower than the table length.</a:t>
            </a:r>
          </a:p>
        </p:txBody>
      </p:sp>
      <p:pic>
        <p:nvPicPr>
          <p:cNvPr id="5" name="Online Image Placeholder 4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6BBC9CCE-D7BB-4DDB-B2E9-F155C4A7C9E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40" y="2046514"/>
            <a:ext cx="5566988" cy="382088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1000"/>
            <a:ext cx="8461248" cy="6065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/>
              <a:t>Proportion/Scale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As a group, make a room that is OUT of proportion/scale.</a:t>
            </a:r>
          </a:p>
          <a:p>
            <a:pPr eaLnBrk="1" hangingPunct="1"/>
            <a:r>
              <a:rPr lang="en-US" sz="4000"/>
              <a:t>Any type of room will work.</a:t>
            </a:r>
          </a:p>
          <a:p>
            <a:pPr eaLnBrk="1" hangingPunct="1"/>
            <a:r>
              <a:rPr lang="en-US" sz="4000"/>
              <a:t>The more OUT of proportion the better!</a:t>
            </a:r>
          </a:p>
          <a:p>
            <a:pPr eaLnBrk="1" hangingPunct="1"/>
            <a:r>
              <a:rPr lang="en-US" sz="4000"/>
              <a:t>Must use a minimum of 15 items.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EMPHASIS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752600"/>
            <a:ext cx="4572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center or focus of attention and interest within a design</a:t>
            </a:r>
          </a:p>
          <a:p>
            <a:pPr lvl="1" eaLnBrk="1" hangingPunct="1"/>
            <a:r>
              <a:rPr lang="en-US" sz="3200" dirty="0"/>
              <a:t>The feature that commands attention and makes a design visually interesting.</a:t>
            </a:r>
          </a:p>
        </p:txBody>
      </p:sp>
      <p:pic>
        <p:nvPicPr>
          <p:cNvPr id="5" name="Online Image Placeholder 4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6BC74078-3BB9-4676-AFF3-8A7DF4213769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72986"/>
            <a:ext cx="3685309" cy="42672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Emphasis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Architectural features such as fireplaces or decorative windows are often used as focal points.</a:t>
            </a:r>
          </a:p>
          <a:p>
            <a:pPr eaLnBrk="1" hangingPunct="1"/>
            <a:r>
              <a:rPr lang="en-US" sz="3200" dirty="0"/>
              <a:t>Works of art and decorative accessories are often emphasized in a design.</a:t>
            </a:r>
          </a:p>
        </p:txBody>
      </p:sp>
      <p:pic>
        <p:nvPicPr>
          <p:cNvPr id="9" name="Online Image Placeholder 8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ADA119CA-0324-4CFE-8FB3-5130FDB4379A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" y="2247900"/>
            <a:ext cx="4224528" cy="33528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WAYS TO CREATE EMPHASIS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9357" y="1371600"/>
            <a:ext cx="3815443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Arrangement of furniture around a focal point.</a:t>
            </a:r>
          </a:p>
          <a:p>
            <a:pPr eaLnBrk="1" hangingPunct="1"/>
            <a:r>
              <a:rPr lang="en-US" sz="3200" dirty="0"/>
              <a:t>Use of color, texture, or pattern.</a:t>
            </a:r>
          </a:p>
          <a:p>
            <a:pPr eaLnBrk="1" hangingPunct="1"/>
            <a:r>
              <a:rPr lang="en-US" sz="3200" dirty="0"/>
              <a:t>Placement of accessories.</a:t>
            </a:r>
          </a:p>
          <a:p>
            <a:pPr eaLnBrk="1" hangingPunct="1"/>
            <a:r>
              <a:rPr lang="en-US" sz="3200" dirty="0"/>
              <a:t>Use of lighting.</a:t>
            </a:r>
          </a:p>
        </p:txBody>
      </p:sp>
      <p:pic>
        <p:nvPicPr>
          <p:cNvPr id="5" name="Online Image Placeholder 4" descr="A kitchen with a dining table&#10;&#10;Description generated with high confidence">
            <a:extLst>
              <a:ext uri="{FF2B5EF4-FFF2-40B4-BE49-F238E27FC236}">
                <a16:creationId xmlns:a16="http://schemas.microsoft.com/office/drawing/2014/main" id="{4D593E37-0F40-4210-A481-596A4D1D9607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4" y="2514600"/>
            <a:ext cx="4835769" cy="3233057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Guidelines for Creating Emphasis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43865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point of emphasis should command attention, but not dominate the overall design.</a:t>
            </a:r>
          </a:p>
          <a:p>
            <a:pPr eaLnBrk="1" hangingPunct="1"/>
            <a:r>
              <a:rPr lang="en-US" sz="3200" dirty="0"/>
              <a:t>Other features within the room should not compete for the emphasis. </a:t>
            </a:r>
          </a:p>
        </p:txBody>
      </p:sp>
      <p:pic>
        <p:nvPicPr>
          <p:cNvPr id="5" name="Online Image Placeholder 4" descr="A kitchen with an island in the middle of a room&#10;&#10;Description generated with high confidence">
            <a:extLst>
              <a:ext uri="{FF2B5EF4-FFF2-40B4-BE49-F238E27FC236}">
                <a16:creationId xmlns:a16="http://schemas.microsoft.com/office/drawing/2014/main" id="{2A70E8BD-79E3-4A0B-8B9A-F993A3B7C6BE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562100"/>
            <a:ext cx="3661933" cy="4572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/>
              <a:t>Harmony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4500"/>
              <a:t>There are 2 types of harmony.</a:t>
            </a:r>
          </a:p>
          <a:p>
            <a:pPr lvl="1" eaLnBrk="1" hangingPunct="1"/>
            <a:r>
              <a:rPr lang="en-US" sz="4500"/>
              <a:t>Unity</a:t>
            </a:r>
          </a:p>
          <a:p>
            <a:pPr lvl="1" eaLnBrk="1" hangingPunct="1"/>
            <a:r>
              <a:rPr lang="en-US" sz="4500"/>
              <a:t>Variety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UNITY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Unity occurs when all the parts of a home or room are related by one idea.  </a:t>
            </a:r>
          </a:p>
          <a:p>
            <a:pPr eaLnBrk="1" hangingPunct="1"/>
            <a:r>
              <a:rPr lang="en-US" sz="3200" dirty="0"/>
              <a:t>A unified design has consistency of style</a:t>
            </a:r>
          </a:p>
        </p:txBody>
      </p:sp>
      <p:pic>
        <p:nvPicPr>
          <p:cNvPr id="9" name="Online Image Placeholder 8" descr="A large room&#10;&#10;Description generated with very high confidence">
            <a:extLst>
              <a:ext uri="{FF2B5EF4-FFF2-40B4-BE49-F238E27FC236}">
                <a16:creationId xmlns:a16="http://schemas.microsoft.com/office/drawing/2014/main" id="{96FF00CB-F29C-466B-95B2-D977EF9984B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1668236"/>
            <a:ext cx="4800600" cy="36004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Symmetrical Balance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5372099"/>
            <a:ext cx="81534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Windows draped in identical fabrics, flank both sides of the light fixture.</a:t>
            </a:r>
          </a:p>
        </p:txBody>
      </p:sp>
      <p:pic>
        <p:nvPicPr>
          <p:cNvPr id="5" name="Online Image Placeholder 4" descr="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C513FE43-9969-46C0-9BD1-15CB5A8E5D67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1587499"/>
            <a:ext cx="5524502" cy="3683001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VARIETY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648200" cy="47767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When two or more different elements of design are used to add interest to a design.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Variety can be achieved by combining different styles and materials, as long as they are compatible.</a:t>
            </a:r>
          </a:p>
        </p:txBody>
      </p:sp>
      <p:pic>
        <p:nvPicPr>
          <p:cNvPr id="5" name="Online Image Placeholder 4" descr="A living room filled with furniture and a large window&#10;&#10;Description generated with high confidence">
            <a:extLst>
              <a:ext uri="{FF2B5EF4-FFF2-40B4-BE49-F238E27FC236}">
                <a16:creationId xmlns:a16="http://schemas.microsoft.com/office/drawing/2014/main" id="{AC8F81D2-E660-46EA-B8DC-F56317AC4CBE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20" y="2133600"/>
            <a:ext cx="3890161" cy="314325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HARMONY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2014" y="1447345"/>
            <a:ext cx="4267200" cy="47463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Is achieved when unity and variety are effectively combined.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Carrying variety too far creates confusion.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A lack of unity may make a small home seem even smaller.</a:t>
            </a:r>
          </a:p>
        </p:txBody>
      </p:sp>
      <p:pic>
        <p:nvPicPr>
          <p:cNvPr id="5" name="Online Image Placeholder 4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1A83E34B-DD09-4010-8A83-9FFAA505D32F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2438400"/>
            <a:ext cx="4196443" cy="2534341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6"/>
          <p:cNvSpPr>
            <a:spLocks noChangeArrowheads="1"/>
          </p:cNvSpPr>
          <p:nvPr/>
        </p:nvSpPr>
        <p:spPr bwMode="ltGray">
          <a:xfrm>
            <a:off x="2209800" y="152400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/>
              <a:t>Carriage Bed</a:t>
            </a:r>
          </a:p>
        </p:txBody>
      </p:sp>
      <p:pic>
        <p:nvPicPr>
          <p:cNvPr id="5" name="Picture 4" descr="A picture containing floor, indoor, wall, table&#10;&#10;Description generated with very high confidence">
            <a:extLst>
              <a:ext uri="{FF2B5EF4-FFF2-40B4-BE49-F238E27FC236}">
                <a16:creationId xmlns:a16="http://schemas.microsoft.com/office/drawing/2014/main" id="{01215F33-35F8-4A44-A7AD-1A8C5B4B2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5650"/>
            <a:ext cx="3470370" cy="2324664"/>
          </a:xfrm>
          <a:prstGeom prst="rect">
            <a:avLst/>
          </a:prstGeom>
        </p:spPr>
      </p:pic>
      <p:pic>
        <p:nvPicPr>
          <p:cNvPr id="7" name="Picture 6" descr="A picture containing floor, indoor, table, ceiling&#10;&#10;Description generated with very high confidence">
            <a:extLst>
              <a:ext uri="{FF2B5EF4-FFF2-40B4-BE49-F238E27FC236}">
                <a16:creationId xmlns:a16="http://schemas.microsoft.com/office/drawing/2014/main" id="{CAFAD0BD-BF2E-459D-B3BC-928DF6C35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1" y="1629932"/>
            <a:ext cx="4865615" cy="4419600"/>
          </a:xfrm>
          <a:prstGeom prst="rect">
            <a:avLst/>
          </a:prstGeom>
        </p:spPr>
      </p:pic>
      <p:pic>
        <p:nvPicPr>
          <p:cNvPr id="9" name="Picture 8" descr="A girl in a pink room&#10;&#10;Description generated with very high confidence">
            <a:extLst>
              <a:ext uri="{FF2B5EF4-FFF2-40B4-BE49-F238E27FC236}">
                <a16:creationId xmlns:a16="http://schemas.microsoft.com/office/drawing/2014/main" id="{F0E52F8F-BFEA-4D13-A18F-A4599A283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39732"/>
            <a:ext cx="3470370" cy="241934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>
                <a:solidFill>
                  <a:schemeClr val="tx1"/>
                </a:solidFill>
              </a:rPr>
              <a:t>Lighthouse</a:t>
            </a:r>
          </a:p>
        </p:txBody>
      </p:sp>
      <p:pic>
        <p:nvPicPr>
          <p:cNvPr id="3" name="Picture 2" descr="A picture containing indoor, floor, wall&#10;&#10;Description generated with very high confidence">
            <a:extLst>
              <a:ext uri="{FF2B5EF4-FFF2-40B4-BE49-F238E27FC236}">
                <a16:creationId xmlns:a16="http://schemas.microsoft.com/office/drawing/2014/main" id="{C57AD70B-71B8-411A-8A2C-70FE48442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4878"/>
            <a:ext cx="3429000" cy="4769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630B2-B96F-44A8-A814-E49DB6CC9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424878"/>
            <a:ext cx="3581400" cy="478217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dirty="0">
                <a:solidFill>
                  <a:schemeClr val="tx1"/>
                </a:solidFill>
              </a:rPr>
              <a:t>Jungle Safari</a:t>
            </a:r>
          </a:p>
        </p:txBody>
      </p:sp>
      <p:pic>
        <p:nvPicPr>
          <p:cNvPr id="69636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70579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room filled with furniture and a truck&#10;&#10;Description generated with high confidence">
            <a:extLst>
              <a:ext uri="{FF2B5EF4-FFF2-40B4-BE49-F238E27FC236}">
                <a16:creationId xmlns:a16="http://schemas.microsoft.com/office/drawing/2014/main" id="{4F94F26E-3457-4D8B-8807-0B79D6869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600200"/>
            <a:ext cx="5415165" cy="3882571"/>
          </a:xfrm>
          <a:prstGeom prst="rect">
            <a:avLst/>
          </a:prstGeom>
        </p:spPr>
      </p:pic>
      <p:pic>
        <p:nvPicPr>
          <p:cNvPr id="5" name="Picture 4" descr="A bedroom with a bed in a room&#10;&#10;Description generated with high confidence">
            <a:extLst>
              <a:ext uri="{FF2B5EF4-FFF2-40B4-BE49-F238E27FC236}">
                <a16:creationId xmlns:a16="http://schemas.microsoft.com/office/drawing/2014/main" id="{F3032931-6DE6-4019-89D1-9C7876F13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3688713"/>
            <a:ext cx="2705793" cy="179405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>
                <a:solidFill>
                  <a:schemeClr val="tx1"/>
                </a:solidFill>
              </a:rPr>
              <a:t>Sports Den</a:t>
            </a:r>
          </a:p>
        </p:txBody>
      </p:sp>
      <p:pic>
        <p:nvPicPr>
          <p:cNvPr id="3" name="Picture 2" descr="A screen shot of a living room&#10;&#10;Description generated with very high confidence">
            <a:extLst>
              <a:ext uri="{FF2B5EF4-FFF2-40B4-BE49-F238E27FC236}">
                <a16:creationId xmlns:a16="http://schemas.microsoft.com/office/drawing/2014/main" id="{1262C345-231C-43F0-A2D5-FCF4F2E34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20" y="1395411"/>
            <a:ext cx="3800475" cy="4905375"/>
          </a:xfrm>
          <a:prstGeom prst="rect">
            <a:avLst/>
          </a:prstGeom>
        </p:spPr>
      </p:pic>
      <p:pic>
        <p:nvPicPr>
          <p:cNvPr id="5" name="Picture 4" descr="A living room filled with furniture and a flat screen tv&#10;&#10;Description generated with high confidence">
            <a:extLst>
              <a:ext uri="{FF2B5EF4-FFF2-40B4-BE49-F238E27FC236}">
                <a16:creationId xmlns:a16="http://schemas.microsoft.com/office/drawing/2014/main" id="{F0CD6761-B0BA-4507-BD40-7167C500E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" y="2197099"/>
            <a:ext cx="41275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7"/>
          <p:cNvSpPr>
            <a:spLocks noChangeArrowheads="1"/>
          </p:cNvSpPr>
          <p:nvPr/>
        </p:nvSpPr>
        <p:spPr bwMode="ltGray">
          <a:xfrm>
            <a:off x="4267200" y="381000"/>
            <a:ext cx="3421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/>
              <a:t>Log Cabin</a:t>
            </a:r>
          </a:p>
        </p:txBody>
      </p:sp>
      <p:pic>
        <p:nvPicPr>
          <p:cNvPr id="7" name="Picture 6" descr="A room filled with furniture next to a building&#10;&#10;Description generated with very high confidence">
            <a:extLst>
              <a:ext uri="{FF2B5EF4-FFF2-40B4-BE49-F238E27FC236}">
                <a16:creationId xmlns:a16="http://schemas.microsoft.com/office/drawing/2014/main" id="{3AD11646-A5A6-4373-A9A9-62FDF571C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8999"/>
            <a:ext cx="3014064" cy="2010946"/>
          </a:xfrm>
          <a:prstGeom prst="rect">
            <a:avLst/>
          </a:prstGeom>
        </p:spPr>
      </p:pic>
      <p:pic>
        <p:nvPicPr>
          <p:cNvPr id="5" name="Picture 4" descr="A living room filled with furniture and a fireplace&#10;&#10;Description generated with very high confidence">
            <a:extLst>
              <a:ext uri="{FF2B5EF4-FFF2-40B4-BE49-F238E27FC236}">
                <a16:creationId xmlns:a16="http://schemas.microsoft.com/office/drawing/2014/main" id="{C26FBD30-36FA-455C-B656-24E8A929E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47" y="1674811"/>
            <a:ext cx="5344453" cy="3508375"/>
          </a:xfrm>
          <a:prstGeom prst="rect">
            <a:avLst/>
          </a:prstGeom>
        </p:spPr>
      </p:pic>
      <p:pic>
        <p:nvPicPr>
          <p:cNvPr id="76802" name="Picture 4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8340" y="1219200"/>
            <a:ext cx="3001410" cy="2010945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QUESTION?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4500"/>
              <a:t>What are the elements of design?</a:t>
            </a:r>
          </a:p>
          <a:p>
            <a:pPr lvl="1" eaLnBrk="1" hangingPunct="1"/>
            <a:r>
              <a:rPr lang="en-US" sz="4500"/>
              <a:t>List Them  (7)</a:t>
            </a:r>
          </a:p>
          <a:p>
            <a:pPr eaLnBrk="1" hangingPunct="1"/>
            <a:r>
              <a:rPr lang="en-US" sz="4500"/>
              <a:t>What are the principles of design?</a:t>
            </a:r>
          </a:p>
          <a:p>
            <a:pPr lvl="1" eaLnBrk="1" hangingPunct="1"/>
            <a:r>
              <a:rPr lang="en-US" sz="4500"/>
              <a:t>List Them  (5)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Symmetrical Balance</a:t>
            </a:r>
          </a:p>
        </p:txBody>
      </p:sp>
      <p:sp>
        <p:nvSpPr>
          <p:cNvPr id="10243" name="Rectangle 103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Identical light fixtures are placed on both sides of framed mirror.</a:t>
            </a:r>
          </a:p>
        </p:txBody>
      </p:sp>
      <p:pic>
        <p:nvPicPr>
          <p:cNvPr id="5" name="Online Image Placeholder 4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id="{D0A1DDEA-363E-4D97-8581-92AB56E5B3A7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1675"/>
            <a:ext cx="4246921" cy="470583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Asymmetrical Balance</a:t>
            </a:r>
          </a:p>
        </p:txBody>
      </p:sp>
      <p:pic>
        <p:nvPicPr>
          <p:cNvPr id="11268" name="Picture 9" descr="http://images.meredith.com/bhg/images/01/l_BHG12635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048000" cy="4639734"/>
          </a:xfrm>
          <a:noFill/>
        </p:spPr>
      </p:pic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Creates more interesting arrangements.</a:t>
            </a:r>
          </a:p>
          <a:p>
            <a:pPr eaLnBrk="1" hangingPunct="1"/>
            <a:r>
              <a:rPr lang="en-US" sz="2800" dirty="0"/>
              <a:t>Suggests informality, relaxed.</a:t>
            </a:r>
          </a:p>
          <a:p>
            <a:pPr eaLnBrk="1" hangingPunct="1"/>
            <a:r>
              <a:rPr lang="en-US" sz="2800" dirty="0"/>
              <a:t>Also referred to as INFORMAL balance.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Asymmetrical Balance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Mirror is placed off center on the mantle.</a:t>
            </a:r>
          </a:p>
          <a:p>
            <a:pPr eaLnBrk="1" hangingPunct="1"/>
            <a:r>
              <a:rPr lang="en-US" sz="2800" dirty="0"/>
              <a:t>Tray and bottles on either side of the mirror help to balance it out.</a:t>
            </a:r>
          </a:p>
        </p:txBody>
      </p:sp>
      <p:pic>
        <p:nvPicPr>
          <p:cNvPr id="5" name="Online Image Placeholder 4" descr="A drawing of a person&#10;&#10;Description generated with very high confidence">
            <a:extLst>
              <a:ext uri="{FF2B5EF4-FFF2-40B4-BE49-F238E27FC236}">
                <a16:creationId xmlns:a16="http://schemas.microsoft.com/office/drawing/2014/main" id="{7D7CA16C-ACA3-41EE-B07C-987BFD499EA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002280" cy="5003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1047</TotalTime>
  <Words>1506</Words>
  <Application>Microsoft Office PowerPoint</Application>
  <PresentationFormat>On-screen Show (4:3)</PresentationFormat>
  <Paragraphs>176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Georgia</vt:lpstr>
      <vt:lpstr>Times New Roman</vt:lpstr>
      <vt:lpstr>Wingdings</vt:lpstr>
      <vt:lpstr>Wingdings 2</vt:lpstr>
      <vt:lpstr>Civic</vt:lpstr>
      <vt:lpstr>PRINCIPLES OF DESIGN</vt:lpstr>
      <vt:lpstr>BALANCE</vt:lpstr>
      <vt:lpstr>TYPES OF BALANCE</vt:lpstr>
      <vt:lpstr>SYMMETRICAL BALANCE</vt:lpstr>
      <vt:lpstr>Symmetrical Balance</vt:lpstr>
      <vt:lpstr>Symmetrical Balance</vt:lpstr>
      <vt:lpstr>Symmetrical Balance</vt:lpstr>
      <vt:lpstr>Asymmetrical Balance</vt:lpstr>
      <vt:lpstr>Asymmetrical Balance</vt:lpstr>
      <vt:lpstr>Asymmetrical Balance</vt:lpstr>
      <vt:lpstr>Asymmetrical Balance</vt:lpstr>
      <vt:lpstr>Radial Balance</vt:lpstr>
      <vt:lpstr>Radial Balance</vt:lpstr>
      <vt:lpstr>RHYTHM</vt:lpstr>
      <vt:lpstr>TYPES OF RHYTHM</vt:lpstr>
      <vt:lpstr>Rhythm By Repetition</vt:lpstr>
      <vt:lpstr>Rhythm By Gradation</vt:lpstr>
      <vt:lpstr>Rhythm By Radiation</vt:lpstr>
      <vt:lpstr>Rhythm By Opposition</vt:lpstr>
      <vt:lpstr>Rhythm By Transition</vt:lpstr>
      <vt:lpstr>What Type of Rhythm?</vt:lpstr>
      <vt:lpstr>SCALE &amp; PROPORTION</vt:lpstr>
      <vt:lpstr>SCALE</vt:lpstr>
      <vt:lpstr>PROPORTION</vt:lpstr>
      <vt:lpstr>PROPORTION</vt:lpstr>
      <vt:lpstr>SCALE  &amp; PROPORTION Too Big, Too Small, Just Right</vt:lpstr>
      <vt:lpstr>Too Small.</vt:lpstr>
      <vt:lpstr>Just Right. </vt:lpstr>
      <vt:lpstr>Too Big.</vt:lpstr>
      <vt:lpstr>Too Small.</vt:lpstr>
      <vt:lpstr>Just Right.</vt:lpstr>
      <vt:lpstr>Too Tall.</vt:lpstr>
      <vt:lpstr>Too Short.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Too Little.</vt:lpstr>
      <vt:lpstr>Too Much.</vt:lpstr>
      <vt:lpstr>Just Right.</vt:lpstr>
      <vt:lpstr>Too Big.</vt:lpstr>
      <vt:lpstr>Too Little.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Proportion/Scale</vt:lpstr>
      <vt:lpstr>EMPHASIS</vt:lpstr>
      <vt:lpstr>Emphasis</vt:lpstr>
      <vt:lpstr>WAYS TO CREATE EMPHASIS</vt:lpstr>
      <vt:lpstr>Guidelines for Creating Emphasis</vt:lpstr>
      <vt:lpstr>Harmony</vt:lpstr>
      <vt:lpstr>UNITY</vt:lpstr>
      <vt:lpstr>VARIETY</vt:lpstr>
      <vt:lpstr>HARMONY</vt:lpstr>
      <vt:lpstr>PowerPoint Presentation</vt:lpstr>
      <vt:lpstr>Lighthouse</vt:lpstr>
      <vt:lpstr>Jungle Safari</vt:lpstr>
      <vt:lpstr>Sports Den</vt:lpstr>
      <vt:lpstr>PowerPoint Presentation</vt:lpstr>
      <vt:lpstr>QUESTION?</vt:lpstr>
    </vt:vector>
  </TitlesOfParts>
  <Company>Weber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</dc:title>
  <dc:creator>WSD  Student/Staff</dc:creator>
  <cp:lastModifiedBy>Alda Da Silva</cp:lastModifiedBy>
  <cp:revision>34</cp:revision>
  <cp:lastPrinted>1601-01-01T00:00:00Z</cp:lastPrinted>
  <dcterms:created xsi:type="dcterms:W3CDTF">2003-04-08T18:37:09Z</dcterms:created>
  <dcterms:modified xsi:type="dcterms:W3CDTF">2018-07-20T16:18:42Z</dcterms:modified>
</cp:coreProperties>
</file>