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Default Extension="wdp" ContentType="image/vnd.ms-photo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2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0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9" r:id="rId64"/>
    <p:sldId id="318" r:id="rId6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D740B-F167-4E10-BDDA-8F069D95E4D5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EB192-B4F8-4A41-81E1-606A27B3DE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250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B4955D4-2E24-46E1-AB62-AA2B43E6ACAA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EF37318-2690-41C6-AD37-5D71B2B5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420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7318-2690-41C6-AD37-5D71B2B5E2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482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7318-2690-41C6-AD37-5D71B2B5E2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986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37318-2690-41C6-AD37-5D71B2B5E20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382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076438-F4B3-471F-BE65-A32EBFD5CD47}" type="datetimeFigureOut">
              <a:rPr lang="en-US" smtClean="0"/>
              <a:pPr/>
              <a:t>7/10/13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A0EAD75-8F0F-4DBD-8175-9E79B6F737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microsoft.com/office/2007/relationships/hdphoto" Target="../media/hdphoto1.wdp"/><Relationship Id="rId8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smtClean="0"/>
              <a:t>Early Home Styles,</a:t>
            </a:r>
            <a:r>
              <a:rPr lang="en-US" cap="none" dirty="0" smtClean="0"/>
              <a:t> Home </a:t>
            </a:r>
            <a:r>
              <a:rPr lang="en-US" cap="none" dirty="0" smtClean="0"/>
              <a:t>Styles since 1700,</a:t>
            </a:r>
            <a:r>
              <a:rPr lang="en-US" cap="none" dirty="0" smtClean="0"/>
              <a:t> and </a:t>
            </a:r>
            <a:r>
              <a:rPr lang="en-US" cap="none" dirty="0" smtClean="0"/>
              <a:t>Designing Homes for Today’s </a:t>
            </a:r>
            <a:r>
              <a:rPr lang="en-US" cap="none" dirty="0" smtClean="0"/>
              <a:t>needs</a:t>
            </a:r>
            <a:endParaRPr lang="en-US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Mrs. Blouin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8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longhouse frame was covered with overlapping strips of bark</a:t>
            </a:r>
          </a:p>
          <a:p>
            <a:r>
              <a:rPr lang="en-US" dirty="0" smtClean="0"/>
              <a:t>It housed several families</a:t>
            </a:r>
          </a:p>
          <a:p>
            <a:r>
              <a:rPr lang="en-US" dirty="0" smtClean="0"/>
              <a:t>Some were 100 feet long</a:t>
            </a:r>
          </a:p>
          <a:p>
            <a:r>
              <a:rPr lang="en-US" dirty="0" smtClean="0"/>
              <a:t>The first European colonists built houses similar to the longhouse</a:t>
            </a:r>
          </a:p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2209800" cy="162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5867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8975" y="4839176"/>
            <a:ext cx="26860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64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00400" y="1600200"/>
            <a:ext cx="5565648" cy="502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Tribes of the Southwest built permanent structures called Pueblos</a:t>
            </a:r>
          </a:p>
          <a:p>
            <a:r>
              <a:rPr lang="en-US" dirty="0" smtClean="0"/>
              <a:t>Pueblos means villages</a:t>
            </a:r>
          </a:p>
          <a:p>
            <a:r>
              <a:rPr lang="en-US" dirty="0" smtClean="0"/>
              <a:t>Pueblos were houses built on top of each other into cliffs and caves on the level ground</a:t>
            </a:r>
          </a:p>
          <a:p>
            <a:r>
              <a:rPr lang="en-US" dirty="0" smtClean="0"/>
              <a:t>Pueblos were built of the only material available to these tribes: clay</a:t>
            </a:r>
          </a:p>
          <a:p>
            <a:r>
              <a:rPr lang="en-US" dirty="0" smtClean="0"/>
              <a:t>The clay was formed and sun-dried in to bricks called adobe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29" y="42672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74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505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Climates in the far north affected housing of Inuit tribes</a:t>
            </a:r>
          </a:p>
          <a:p>
            <a:r>
              <a:rPr lang="en-US" dirty="0" smtClean="0"/>
              <a:t>These houses were built partially underground and covered with sod</a:t>
            </a:r>
          </a:p>
          <a:p>
            <a:r>
              <a:rPr lang="en-US" dirty="0" smtClean="0"/>
              <a:t>The homes had long, downward-sloping entrances. </a:t>
            </a:r>
          </a:p>
          <a:p>
            <a:r>
              <a:rPr lang="en-US" dirty="0" smtClean="0"/>
              <a:t>This kept people well-insulated</a:t>
            </a:r>
          </a:p>
          <a:p>
            <a:r>
              <a:rPr lang="en-US" dirty="0" smtClean="0"/>
              <a:t>Some Inuit tribes built homes from blocks of ice</a:t>
            </a:r>
          </a:p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70689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31228"/>
            <a:ext cx="2400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84988"/>
            <a:ext cx="27813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89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Colonists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They represented many groups of people</a:t>
            </a:r>
          </a:p>
          <a:p>
            <a:r>
              <a:rPr lang="en-US" dirty="0" smtClean="0"/>
              <a:t>Some were seeking religious freedoms</a:t>
            </a:r>
          </a:p>
          <a:p>
            <a:r>
              <a:rPr lang="en-US" dirty="0" smtClean="0"/>
              <a:t>First settlers needed to find food, clothing, and shelter</a:t>
            </a:r>
          </a:p>
          <a:p>
            <a:r>
              <a:rPr lang="en-US" dirty="0" smtClean="0"/>
              <a:t>Some couldn’t make a home in the wilderness and left or disappeared</a:t>
            </a:r>
          </a:p>
          <a:p>
            <a:r>
              <a:rPr lang="en-US" dirty="0" smtClean="0"/>
              <a:t>Those who survived followed the lead of Native Americans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17716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05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Colonists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They saw how native people adapted to their surrounding environment and tried to do the same</a:t>
            </a:r>
          </a:p>
          <a:p>
            <a:r>
              <a:rPr lang="en-US" dirty="0" smtClean="0"/>
              <a:t>Early colonists’ shelters were huts of clay, bark, and branches or triangular, tent-like structures of logs propped together or dug-outs built into the hillside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43400"/>
            <a:ext cx="326300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22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Early American Period, 1640-1720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600200"/>
            <a:ext cx="5184648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Many colonists’ structures were patterned after structures left behind in Europe</a:t>
            </a:r>
          </a:p>
          <a:p>
            <a:r>
              <a:rPr lang="en-US" dirty="0" smtClean="0"/>
              <a:t>Modifications were made to suit weather</a:t>
            </a:r>
          </a:p>
          <a:p>
            <a:r>
              <a:rPr lang="en-US" dirty="0" smtClean="0"/>
              <a:t>As more people emigrated to North American from Europe, the workforce changed</a:t>
            </a:r>
          </a:p>
          <a:p>
            <a:r>
              <a:rPr lang="en-US" dirty="0" smtClean="0"/>
              <a:t>Stonemasons, carpenters were among the immigrants</a:t>
            </a:r>
          </a:p>
          <a:p>
            <a:r>
              <a:rPr lang="en-US" dirty="0" smtClean="0"/>
              <a:t>Construction technology was refined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31242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97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95800" y="1600200"/>
            <a:ext cx="4270248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Jamestown, Virginia, 1607</a:t>
            </a:r>
          </a:p>
          <a:p>
            <a:r>
              <a:rPr lang="en-US" dirty="0" smtClean="0"/>
              <a:t>Plymouth, Massachusetts, 1620</a:t>
            </a:r>
          </a:p>
          <a:p>
            <a:r>
              <a:rPr lang="en-US" dirty="0" smtClean="0"/>
              <a:t>Half-timbered houses found in England</a:t>
            </a:r>
          </a:p>
          <a:p>
            <a:r>
              <a:rPr lang="en-US" dirty="0" smtClean="0"/>
              <a:t>Thatch roofs</a:t>
            </a:r>
          </a:p>
          <a:p>
            <a:r>
              <a:rPr lang="en-US" dirty="0" smtClean="0"/>
              <a:t>“Cape Cod house”—simple rectangular design, central chimney, pitched roof (gable roof—forms triangles called gables)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7286"/>
            <a:ext cx="1714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2860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2038253" cy="15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33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Cod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Interior was divided into one large room</a:t>
            </a:r>
          </a:p>
          <a:p>
            <a:r>
              <a:rPr lang="en-US" dirty="0" smtClean="0"/>
              <a:t>One or two smaller rooms</a:t>
            </a:r>
          </a:p>
          <a:p>
            <a:r>
              <a:rPr lang="en-US" dirty="0" smtClean="0"/>
              <a:t>The great room was the center of family life</a:t>
            </a:r>
          </a:p>
          <a:p>
            <a:r>
              <a:rPr lang="en-US" dirty="0" smtClean="0"/>
              <a:t>Cooking, large fireplace, the only light</a:t>
            </a:r>
          </a:p>
          <a:p>
            <a:r>
              <a:rPr lang="en-US" dirty="0" smtClean="0"/>
              <a:t>Everything happened by the fireplace</a:t>
            </a:r>
          </a:p>
          <a:p>
            <a:r>
              <a:rPr lang="en-US" dirty="0" smtClean="0"/>
              <a:t>As families grew an “ell” or extension was built at right angles to the length of the structure</a:t>
            </a:r>
          </a:p>
          <a:p>
            <a:r>
              <a:rPr lang="en-US" dirty="0" smtClean="0"/>
              <a:t>Built near the chimney/fireplace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727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97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Cape Cod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gabled roof left little useable space on the second floor</a:t>
            </a:r>
          </a:p>
          <a:p>
            <a:r>
              <a:rPr lang="en-US" dirty="0" smtClean="0"/>
              <a:t>The Gambrel Roof was developed </a:t>
            </a:r>
          </a:p>
          <a:p>
            <a:r>
              <a:rPr lang="en-US" dirty="0" smtClean="0"/>
              <a:t>Two slopes on each side, the upper slope being flatter than the lower slope</a:t>
            </a:r>
          </a:p>
          <a:p>
            <a:r>
              <a:rPr lang="en-US" dirty="0" smtClean="0"/>
              <a:t>Allowed for full-size upstairs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14798"/>
            <a:ext cx="2416733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56" y="4648200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598" y="4608150"/>
            <a:ext cx="2385687" cy="214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48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 Box and Garrison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Salt-box homes had 2 full stories and a pitched roof</a:t>
            </a:r>
          </a:p>
          <a:p>
            <a:r>
              <a:rPr lang="en-US" dirty="0" smtClean="0"/>
              <a:t>Has a long sloping back roof and central chimney</a:t>
            </a:r>
          </a:p>
          <a:p>
            <a:r>
              <a:rPr lang="en-US" dirty="0" smtClean="0"/>
              <a:t>The garrison house has a second story that overhangs or projects from the first story</a:t>
            </a:r>
          </a:p>
          <a:p>
            <a:r>
              <a:rPr lang="en-US" dirty="0" smtClean="0"/>
              <a:t>Garrison houses were copied from the Elizabethan homes (overhang used on forts)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101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7749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53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Home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94248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Describe how Native American housing was influenced by culture and environment</a:t>
            </a:r>
          </a:p>
          <a:p>
            <a:pPr lvl="1"/>
            <a:r>
              <a:rPr lang="en-US" dirty="0" smtClean="0"/>
              <a:t>Explain how the early colonists created dwellings when they first came to America</a:t>
            </a:r>
          </a:p>
          <a:p>
            <a:pPr lvl="1"/>
            <a:r>
              <a:rPr lang="en-US" dirty="0" smtClean="0"/>
              <a:t>Identify the materials used to build early American homes</a:t>
            </a:r>
          </a:p>
          <a:p>
            <a:pPr lvl="1"/>
            <a:r>
              <a:rPr lang="en-US" dirty="0" smtClean="0"/>
              <a:t>Describe the structural feature derived from early English, German and Dutch, Spanish, Swedish, and French Homes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62" y="4114800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99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and Dutch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559552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German settlers came to America at the end of the 17</a:t>
            </a:r>
            <a:r>
              <a:rPr lang="en-US" baseline="30000" dirty="0" smtClean="0"/>
              <a:t>th</a:t>
            </a:r>
            <a:r>
              <a:rPr lang="en-US" dirty="0" smtClean="0"/>
              <a:t> century in southeast Pennsylvania</a:t>
            </a:r>
          </a:p>
          <a:p>
            <a:r>
              <a:rPr lang="en-US" dirty="0" smtClean="0"/>
              <a:t>Germans built large durable homes out of wood and stone</a:t>
            </a:r>
          </a:p>
          <a:p>
            <a:r>
              <a:rPr lang="en-US" dirty="0" smtClean="0"/>
              <a:t>First floor kitchen</a:t>
            </a:r>
          </a:p>
          <a:p>
            <a:r>
              <a:rPr lang="en-US" dirty="0" smtClean="0"/>
              <a:t>Chimney in the center of first floor</a:t>
            </a:r>
          </a:p>
          <a:p>
            <a:r>
              <a:rPr lang="en-US" dirty="0" smtClean="0"/>
              <a:t>Dutch homes in New Amsterdam (New York City) used stone and brick, 4-5 stories high with fancy brick work, stepped gables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2288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23532"/>
            <a:ext cx="21526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3637" y="487543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92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German and Dutch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Dutch homes had more useable space under the roof</a:t>
            </a:r>
          </a:p>
          <a:p>
            <a:r>
              <a:rPr lang="en-US" dirty="0" smtClean="0"/>
              <a:t>The roofs had “dormers” which are windows set into the roof</a:t>
            </a:r>
          </a:p>
          <a:p>
            <a:r>
              <a:rPr lang="en-US" dirty="0" smtClean="0"/>
              <a:t>Dutch homes had gutters small windows, sliding shutters, and a “Dutch door” (a door divided in half horizontally)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2286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078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429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Spaniards were the first Europeans to establish colonies in the New World</a:t>
            </a:r>
          </a:p>
          <a:p>
            <a:r>
              <a:rPr lang="en-US" dirty="0" smtClean="0"/>
              <a:t>Mostly in Florida and the Southwest in the early 1500s</a:t>
            </a:r>
          </a:p>
          <a:p>
            <a:r>
              <a:rPr lang="en-US" dirty="0" smtClean="0"/>
              <a:t>The oldest Spanish home is in St. Augustine, Florida, built in 1565</a:t>
            </a:r>
          </a:p>
          <a:p>
            <a:r>
              <a:rPr lang="en-US" dirty="0" smtClean="0"/>
              <a:t>Its made out of “coquina” which is a soft porous limestone composed of shell and coral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87203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1152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365205"/>
            <a:ext cx="1501548" cy="236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Spanish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600200"/>
            <a:ext cx="55626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Many Spanish style homes were rectangular, balconies faced the street</a:t>
            </a:r>
          </a:p>
          <a:p>
            <a:r>
              <a:rPr lang="en-US" dirty="0" smtClean="0"/>
              <a:t>Kitchens were separate so heat from cooking wouldn’t affect the house</a:t>
            </a:r>
          </a:p>
          <a:p>
            <a:r>
              <a:rPr lang="en-US" dirty="0" smtClean="0"/>
              <a:t>Interiors were simple with whitewashed plaster walls, exposed beam ceilings, and earthen floors</a:t>
            </a:r>
          </a:p>
          <a:p>
            <a:r>
              <a:rPr lang="en-US" dirty="0" smtClean="0"/>
              <a:t>Tiled roofs</a:t>
            </a:r>
          </a:p>
          <a:p>
            <a:r>
              <a:rPr lang="en-US" dirty="0" smtClean="0"/>
              <a:t>In the Southwest the Spaniards adopted Native styles too</a:t>
            </a:r>
          </a:p>
          <a:p>
            <a:r>
              <a:rPr lang="en-US" dirty="0" smtClean="0"/>
              <a:t>They used thick adobe walls, flat roofs, rough beams, deep-set windows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26955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925" y="2057400"/>
            <a:ext cx="24574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Spanish Style in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181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elaborate style created in California</a:t>
            </a:r>
          </a:p>
          <a:p>
            <a:r>
              <a:rPr lang="en-US" dirty="0" smtClean="0"/>
              <a:t>Houses covered with adobe, brick or stucco</a:t>
            </a:r>
          </a:p>
          <a:p>
            <a:r>
              <a:rPr lang="en-US" dirty="0" smtClean="0"/>
              <a:t>Stucco is plaster material made with cement, sand, and lime</a:t>
            </a:r>
          </a:p>
          <a:p>
            <a:r>
              <a:rPr lang="en-US" dirty="0" smtClean="0"/>
              <a:t>Homes featured rounded doorways, archways, windows</a:t>
            </a:r>
          </a:p>
          <a:p>
            <a:r>
              <a:rPr lang="en-US" dirty="0" smtClean="0"/>
              <a:t>Red tiled roofs</a:t>
            </a:r>
          </a:p>
          <a:p>
            <a:r>
              <a:rPr lang="en-US" dirty="0" smtClean="0"/>
              <a:t>Porches and balconies went around the outside</a:t>
            </a:r>
          </a:p>
          <a:p>
            <a:r>
              <a:rPr lang="en-US" dirty="0" smtClean="0"/>
              <a:t>Inner courtyards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6696" y="15811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84171"/>
            <a:ext cx="299316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98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Swedish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76600" y="1600200"/>
            <a:ext cx="5489448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Log cabin was most common and practical in forest areas of early America</a:t>
            </a:r>
          </a:p>
          <a:p>
            <a:r>
              <a:rPr lang="en-US" dirty="0" smtClean="0"/>
              <a:t>Early settlers had to clear the land</a:t>
            </a:r>
          </a:p>
          <a:p>
            <a:r>
              <a:rPr lang="en-US" dirty="0" smtClean="0"/>
              <a:t>Log cabin is part of American Folklore and is truly American style of building</a:t>
            </a:r>
          </a:p>
          <a:p>
            <a:r>
              <a:rPr lang="en-US" dirty="0" smtClean="0"/>
              <a:t>Origins of log cabin are Swedish</a:t>
            </a:r>
          </a:p>
          <a:p>
            <a:r>
              <a:rPr lang="en-US" dirty="0" smtClean="0"/>
              <a:t>Sweden= houses made of wood traditionally</a:t>
            </a:r>
          </a:p>
          <a:p>
            <a:r>
              <a:rPr lang="en-US" dirty="0" smtClean="0"/>
              <a:t>Swedes in new world used log construction</a:t>
            </a:r>
          </a:p>
          <a:p>
            <a:r>
              <a:rPr lang="en-US" dirty="0" smtClean="0"/>
              <a:t>Originally roof was bark or thatch, then later became shingle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9186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529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14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Settlements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6169152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St. Lawrence River area; stone or wood houses with steep roofs common in French country cottages</a:t>
            </a:r>
          </a:p>
          <a:p>
            <a:r>
              <a:rPr lang="en-US" dirty="0" smtClean="0"/>
              <a:t>Small windows, heavy shutters (New York state, Canada)</a:t>
            </a:r>
          </a:p>
          <a:p>
            <a:r>
              <a:rPr lang="en-US" dirty="0" smtClean="0"/>
              <a:t>French cottage style in Southern Mississippi Valley</a:t>
            </a:r>
          </a:p>
          <a:p>
            <a:r>
              <a:rPr lang="en-US" dirty="0" smtClean="0"/>
              <a:t>Porch added because of hot, humid weather</a:t>
            </a:r>
          </a:p>
          <a:p>
            <a:r>
              <a:rPr lang="en-US" dirty="0" smtClean="0"/>
              <a:t>Roof covered the porch</a:t>
            </a:r>
          </a:p>
          <a:p>
            <a:r>
              <a:rPr lang="en-US" dirty="0" smtClean="0"/>
              <a:t>Houses were painted white, many doors and windows</a:t>
            </a:r>
          </a:p>
          <a:p>
            <a:r>
              <a:rPr lang="en-US" dirty="0" smtClean="0"/>
              <a:t>Often built on stilts because of flooding</a:t>
            </a:r>
          </a:p>
          <a:p>
            <a:r>
              <a:rPr lang="en-US" dirty="0" smtClean="0"/>
              <a:t>Found in New Orleans French Quarter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"/>
            <a:ext cx="1524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2712" y="16002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3905" y="3450771"/>
            <a:ext cx="22955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41496"/>
            <a:ext cx="2154691" cy="140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3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2677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5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Roots of Today’s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19400" y="1600200"/>
            <a:ext cx="5946648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Earliest homes were simple and practical</a:t>
            </a:r>
          </a:p>
          <a:p>
            <a:r>
              <a:rPr lang="en-US" dirty="0" smtClean="0"/>
              <a:t>Early settlers follow the lead of Native Americans</a:t>
            </a:r>
          </a:p>
          <a:p>
            <a:r>
              <a:rPr lang="en-US" dirty="0" smtClean="0"/>
              <a:t>Early homes were as unique and varied as the people who built them</a:t>
            </a:r>
          </a:p>
          <a:p>
            <a:r>
              <a:rPr lang="en-US" dirty="0" smtClean="0"/>
              <a:t>Each culture made a contribution to the Early American period</a:t>
            </a:r>
          </a:p>
          <a:p>
            <a:r>
              <a:rPr lang="en-US" dirty="0" smtClean="0"/>
              <a:t>Patterns of housing changed to meet the needs of a changing society</a:t>
            </a:r>
          </a:p>
          <a:p>
            <a:r>
              <a:rPr lang="en-US" dirty="0" smtClean="0"/>
              <a:t>Housing styles are influenced by political, economic, and social factors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336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98371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1492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15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Homes since 1700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1600200"/>
            <a:ext cx="4879848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Objectives:</a:t>
            </a:r>
          </a:p>
          <a:p>
            <a:r>
              <a:rPr lang="en-US" dirty="0" smtClean="0"/>
              <a:t>Evaluate how events in America’s history affect housing design</a:t>
            </a:r>
          </a:p>
          <a:p>
            <a:r>
              <a:rPr lang="en-US" dirty="0" smtClean="0"/>
              <a:t>Compare and contrast housing styles in the 18</a:t>
            </a:r>
            <a:r>
              <a:rPr lang="en-US" baseline="30000" dirty="0" smtClean="0"/>
              <a:t>th</a:t>
            </a:r>
            <a:r>
              <a:rPr lang="en-US" dirty="0" smtClean="0"/>
              <a:t> century, 19</a:t>
            </a:r>
            <a:r>
              <a:rPr lang="en-US" baseline="30000" dirty="0" smtClean="0"/>
              <a:t>th</a:t>
            </a:r>
            <a:r>
              <a:rPr lang="en-US" dirty="0" smtClean="0"/>
              <a:t>, and 20</a:t>
            </a:r>
            <a:r>
              <a:rPr lang="en-US" baseline="30000" dirty="0" smtClean="0"/>
              <a:t>th</a:t>
            </a:r>
            <a:r>
              <a:rPr lang="en-US" dirty="0" smtClean="0"/>
              <a:t> centuries</a:t>
            </a:r>
          </a:p>
          <a:p>
            <a:r>
              <a:rPr lang="en-US" dirty="0" smtClean="0"/>
              <a:t>Evaluate historical housing elements that influenced 20</a:t>
            </a:r>
            <a:r>
              <a:rPr lang="en-US" baseline="30000" dirty="0" smtClean="0"/>
              <a:t>th</a:t>
            </a:r>
            <a:r>
              <a:rPr lang="en-US" dirty="0" smtClean="0"/>
              <a:t> century housing</a:t>
            </a:r>
          </a:p>
          <a:p>
            <a:r>
              <a:rPr lang="en-US" dirty="0" smtClean="0"/>
              <a:t>Analyze unique housing designs of the 20</a:t>
            </a:r>
            <a:r>
              <a:rPr lang="en-US" baseline="30000" dirty="0" smtClean="0"/>
              <a:t>th</a:t>
            </a:r>
            <a:r>
              <a:rPr lang="en-US" dirty="0" smtClean="0"/>
              <a:t> and 21</a:t>
            </a:r>
            <a:r>
              <a:rPr lang="en-US" baseline="30000" dirty="0" smtClean="0"/>
              <a:t>st</a:t>
            </a:r>
            <a:r>
              <a:rPr lang="en-US" dirty="0" smtClean="0"/>
              <a:t> centuries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257" y="2895600"/>
            <a:ext cx="2895600" cy="237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97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 from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416552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is a variety of housing styles in every town</a:t>
            </a:r>
          </a:p>
          <a:p>
            <a:r>
              <a:rPr lang="en-US" dirty="0" smtClean="0"/>
              <a:t>Many of the homes were designed hundreds of years ago</a:t>
            </a:r>
          </a:p>
          <a:p>
            <a:r>
              <a:rPr lang="en-US" dirty="0" smtClean="0"/>
              <a:t>Many modern homes are modifications  of early American styles</a:t>
            </a:r>
          </a:p>
          <a:p>
            <a:r>
              <a:rPr lang="en-US" dirty="0" smtClean="0"/>
              <a:t>Technology helps designs advance</a:t>
            </a:r>
          </a:p>
          <a:p>
            <a:r>
              <a:rPr lang="en-US" dirty="0" smtClean="0"/>
              <a:t>Regional differences still exist in housing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3704042" cy="248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85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Period Housing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0" y="1600200"/>
            <a:ext cx="5718048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Architectural history is divided into various periods</a:t>
            </a:r>
          </a:p>
          <a:p>
            <a:r>
              <a:rPr lang="en-US" dirty="0" smtClean="0"/>
              <a:t>Each period is influenced by historical events of the time</a:t>
            </a:r>
          </a:p>
          <a:p>
            <a:r>
              <a:rPr lang="en-US" dirty="0" smtClean="0"/>
              <a:t>To identify the style of a specific house, look for the overall feeling of style</a:t>
            </a:r>
          </a:p>
          <a:p>
            <a:r>
              <a:rPr lang="en-US" dirty="0" smtClean="0"/>
              <a:t>Many things break traditional rules</a:t>
            </a:r>
          </a:p>
          <a:p>
            <a:r>
              <a:rPr lang="en-US" dirty="0" smtClean="0"/>
              <a:t>Examples of early architecture tend to be from people of upper or middle class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32166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75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18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Immigrants brought styles with them</a:t>
            </a:r>
          </a:p>
          <a:p>
            <a:r>
              <a:rPr lang="en-US" dirty="0" smtClean="0"/>
              <a:t>Passed to other immigrant groups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8288130"/>
              </p:ext>
            </p:extLst>
          </p:nvPr>
        </p:nvGraphicFramePr>
        <p:xfrm>
          <a:off x="1295400" y="3048000"/>
          <a:ext cx="6858000" cy="312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/>
                <a:gridCol w="3429000"/>
              </a:tblGrid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Period and Styles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Immigrant styles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Continuous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Georgian Period/Style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1700-1780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Federal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1770-1830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Adam Style (Federal</a:t>
                      </a:r>
                      <a:r>
                        <a:rPr lang="en-US" baseline="0" dirty="0" smtClean="0"/>
                        <a:t> Period)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1780-1820</a:t>
                      </a:r>
                      <a:endParaRPr lang="en-US" dirty="0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r>
                        <a:rPr lang="en-US" dirty="0" smtClean="0"/>
                        <a:t>Early Classical Revival</a:t>
                      </a:r>
                      <a:r>
                        <a:rPr lang="en-US" baseline="0" dirty="0" smtClean="0"/>
                        <a:t> (Fed.)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1770-1830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0200"/>
            <a:ext cx="2286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076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Georgian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199"/>
            <a:ext cx="5105400" cy="52033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Named for the Kings of England</a:t>
            </a:r>
          </a:p>
          <a:p>
            <a:r>
              <a:rPr lang="en-US" dirty="0" smtClean="0"/>
              <a:t>Copied the details in England</a:t>
            </a:r>
          </a:p>
          <a:p>
            <a:r>
              <a:rPr lang="en-US" dirty="0" smtClean="0"/>
              <a:t>Formal balanced design</a:t>
            </a:r>
          </a:p>
          <a:p>
            <a:r>
              <a:rPr lang="en-US" dirty="0" smtClean="0"/>
              <a:t>Gable roof or hip roof</a:t>
            </a:r>
          </a:p>
          <a:p>
            <a:r>
              <a:rPr lang="en-US" dirty="0" smtClean="0"/>
              <a:t>Large windows</a:t>
            </a:r>
          </a:p>
          <a:p>
            <a:r>
              <a:rPr lang="en-US" dirty="0" smtClean="0"/>
              <a:t>Doorway pilasters (decorative flattened columns) topped with pediment (triangular arched décor)</a:t>
            </a:r>
          </a:p>
          <a:p>
            <a:r>
              <a:rPr lang="en-US" dirty="0" smtClean="0"/>
              <a:t>Chimney at each end of house</a:t>
            </a:r>
          </a:p>
          <a:p>
            <a:r>
              <a:rPr lang="en-US" dirty="0" smtClean="0"/>
              <a:t>Contrasting materials (brick and white trim)</a:t>
            </a:r>
          </a:p>
          <a:p>
            <a:r>
              <a:rPr lang="en-US" dirty="0" smtClean="0"/>
              <a:t>Row houses also called town houses</a:t>
            </a:r>
          </a:p>
          <a:p>
            <a:r>
              <a:rPr lang="en-US" dirty="0" smtClean="0"/>
              <a:t>Boston and Philadelphia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350" y="76200"/>
            <a:ext cx="2743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114" y="4079782"/>
            <a:ext cx="2593521" cy="272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5635" y="2971800"/>
            <a:ext cx="1524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94857"/>
            <a:ext cx="2300288" cy="157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4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Federal 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340352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1775 to 1783</a:t>
            </a:r>
          </a:p>
          <a:p>
            <a:r>
              <a:rPr lang="en-US" dirty="0" smtClean="0"/>
              <a:t>After the American Revolution</a:t>
            </a:r>
          </a:p>
          <a:p>
            <a:r>
              <a:rPr lang="en-US" dirty="0" smtClean="0"/>
              <a:t>Renewed patriotism, turned away from English Georgian styles</a:t>
            </a:r>
          </a:p>
          <a:p>
            <a:r>
              <a:rPr lang="en-US" dirty="0" smtClean="0"/>
              <a:t>Named in honor of US government</a:t>
            </a:r>
          </a:p>
          <a:p>
            <a:r>
              <a:rPr lang="en-US" dirty="0" smtClean="0"/>
              <a:t>Adam style: Americanized English type architecture</a:t>
            </a:r>
          </a:p>
          <a:p>
            <a:r>
              <a:rPr lang="en-US" dirty="0" smtClean="0"/>
              <a:t>And Early Classical Revival which is an American innovation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0154" y="152400"/>
            <a:ext cx="301429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107" y="297180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020" y="5007429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59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Combined elements from classic Greece and Rome in 1780</a:t>
            </a:r>
          </a:p>
          <a:p>
            <a:r>
              <a:rPr lang="en-US" dirty="0" smtClean="0"/>
              <a:t>Rectangular design with one or more stories</a:t>
            </a:r>
          </a:p>
          <a:p>
            <a:r>
              <a:rPr lang="en-US" dirty="0" smtClean="0"/>
              <a:t>Gable roofs, decorative cornices</a:t>
            </a:r>
          </a:p>
          <a:p>
            <a:r>
              <a:rPr lang="en-US" dirty="0" smtClean="0"/>
              <a:t>Symmetrically placed windows with fanlight (semicircular round or oval window above door)</a:t>
            </a:r>
          </a:p>
          <a:p>
            <a:r>
              <a:rPr lang="en-US" dirty="0" smtClean="0"/>
              <a:t>Decorative interiors, decorative fireplace mantles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319447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30861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57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Classical Revival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026152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1770 to 1830</a:t>
            </a:r>
          </a:p>
          <a:p>
            <a:r>
              <a:rPr lang="en-US" dirty="0" smtClean="0"/>
              <a:t>Ancient Rome influences</a:t>
            </a:r>
          </a:p>
          <a:p>
            <a:r>
              <a:rPr lang="en-US" dirty="0" smtClean="0"/>
              <a:t>Led by Thomas Jefferson (he was an architect as well as President, statesman and Inventor)</a:t>
            </a:r>
          </a:p>
          <a:p>
            <a:r>
              <a:rPr lang="en-US" dirty="0" smtClean="0"/>
              <a:t>University of Virginia designs</a:t>
            </a:r>
          </a:p>
          <a:p>
            <a:r>
              <a:rPr lang="en-US" dirty="0" smtClean="0"/>
              <a:t>Used for many government buildings</a:t>
            </a:r>
          </a:p>
          <a:p>
            <a:r>
              <a:rPr lang="en-US" dirty="0" smtClean="0"/>
              <a:t>Federal capital in Washington DC</a:t>
            </a:r>
          </a:p>
          <a:p>
            <a:r>
              <a:rPr lang="en-US" dirty="0" smtClean="0"/>
              <a:t>Rectangular shape, symmetrical windows, fanlight window, portico (tall open porch) supported by columns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580" y="1143000"/>
            <a:ext cx="2438400" cy="14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330" y="297180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8330" y="4953000"/>
            <a:ext cx="25717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94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Classical Revival Style- Monticello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Designed by Thomas Jefferson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52400"/>
            <a:ext cx="1762125" cy="175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38724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6820" y="2133600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26129"/>
            <a:ext cx="2153257" cy="260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7" y="2438400"/>
            <a:ext cx="25050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599"/>
            <a:ext cx="3333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337" y="4067175"/>
            <a:ext cx="2051958" cy="26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0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60960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Industrial Revolution during 1800s</a:t>
            </a:r>
          </a:p>
          <a:p>
            <a:r>
              <a:rPr lang="en-US" dirty="0" smtClean="0"/>
              <a:t>Many immigrants</a:t>
            </a:r>
          </a:p>
          <a:p>
            <a:r>
              <a:rPr lang="en-US" dirty="0" smtClean="0"/>
              <a:t>Railroads</a:t>
            </a:r>
          </a:p>
          <a:p>
            <a:r>
              <a:rPr lang="en-US" dirty="0" smtClean="0"/>
              <a:t>Construction industry developing at rapid pace</a:t>
            </a:r>
          </a:p>
          <a:p>
            <a:r>
              <a:rPr lang="en-US" dirty="0" smtClean="0"/>
              <a:t>Apartments common in cities</a:t>
            </a:r>
          </a:p>
          <a:p>
            <a:r>
              <a:rPr lang="en-US" dirty="0" smtClean="0"/>
              <a:t>Tenements (apartments with minimum standards of sanitation, safety and comfort built)</a:t>
            </a:r>
          </a:p>
          <a:p>
            <a:r>
              <a:rPr lang="en-US" dirty="0" smtClean="0"/>
              <a:t>Some Americans very wealthy, some very poor</a:t>
            </a:r>
          </a:p>
          <a:p>
            <a:r>
              <a:rPr lang="en-US" dirty="0" smtClean="0"/>
              <a:t>Multi-family homes common and crowded</a:t>
            </a:r>
          </a:p>
          <a:p>
            <a:r>
              <a:rPr lang="en-US" dirty="0" smtClean="0"/>
              <a:t>Housing styles were changing</a:t>
            </a:r>
          </a:p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139" y="4829175"/>
            <a:ext cx="2257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7910" y="1981200"/>
            <a:ext cx="17526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17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5832409"/>
              </p:ext>
            </p:extLst>
          </p:nvPr>
        </p:nvGraphicFramePr>
        <p:xfrm>
          <a:off x="990600" y="1981200"/>
          <a:ext cx="7007225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4740"/>
                <a:gridCol w="2782485"/>
              </a:tblGrid>
              <a:tr h="514350">
                <a:tc>
                  <a:txBody>
                    <a:bodyPr/>
                    <a:lstStyle/>
                    <a:p>
                      <a:r>
                        <a:rPr lang="en-US" dirty="0" smtClean="0"/>
                        <a:t>Periods and Styles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Frames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Romantic</a:t>
                      </a:r>
                      <a:r>
                        <a:rPr lang="en-US" baseline="0" dirty="0" smtClean="0"/>
                        <a:t> Revival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1820-1880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Greek Revival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1825-1860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Revival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1840-1880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Italianate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1840-1885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Victorian</a:t>
                      </a:r>
                      <a:r>
                        <a:rPr lang="en-US" baseline="0" dirty="0" smtClean="0"/>
                        <a:t>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1860-1900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Mansard</a:t>
                      </a:r>
                      <a:r>
                        <a:rPr lang="en-US" baseline="0" dirty="0" smtClean="0"/>
                        <a:t>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1860-1880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Queen</a:t>
                      </a:r>
                      <a:r>
                        <a:rPr lang="en-US" baseline="0" dirty="0" smtClean="0"/>
                        <a:t> Anne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1870-1890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06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Revival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4803648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Part of the Romantic Revival period</a:t>
            </a:r>
          </a:p>
          <a:p>
            <a:r>
              <a:rPr lang="en-US" dirty="0" smtClean="0"/>
              <a:t>1825-1860</a:t>
            </a:r>
          </a:p>
          <a:p>
            <a:r>
              <a:rPr lang="en-US" dirty="0" smtClean="0"/>
              <a:t>Southern Plantation style</a:t>
            </a:r>
          </a:p>
          <a:p>
            <a:r>
              <a:rPr lang="en-US" dirty="0" smtClean="0"/>
              <a:t>Links to ancient Greek temples</a:t>
            </a:r>
          </a:p>
          <a:p>
            <a:r>
              <a:rPr lang="en-US" dirty="0" smtClean="0"/>
              <a:t>2 story porch</a:t>
            </a:r>
          </a:p>
          <a:p>
            <a:r>
              <a:rPr lang="en-US" dirty="0" smtClean="0"/>
              <a:t>2 story rectangular house, symmetrical windows</a:t>
            </a:r>
          </a:p>
          <a:p>
            <a:r>
              <a:rPr lang="en-US" dirty="0" smtClean="0"/>
              <a:t>Gable roof with wide trim</a:t>
            </a:r>
          </a:p>
          <a:p>
            <a:r>
              <a:rPr lang="en-US" dirty="0" smtClean="0"/>
              <a:t>Pilasters on corners</a:t>
            </a:r>
          </a:p>
          <a:p>
            <a:r>
              <a:rPr lang="en-US" dirty="0" smtClean="0"/>
              <a:t>Elaborate entrance</a:t>
            </a:r>
          </a:p>
          <a:p>
            <a:r>
              <a:rPr lang="en-US" dirty="0" smtClean="0"/>
              <a:t>Columns supporting porch</a:t>
            </a:r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000375" cy="224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3238501" cy="24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4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Growth of Traditional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600200"/>
            <a:ext cx="4422648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history of housing in North America begins with indigenous and native cultures</a:t>
            </a:r>
          </a:p>
          <a:p>
            <a:r>
              <a:rPr lang="en-US" dirty="0" smtClean="0"/>
              <a:t>Native American dwellings reflected the particular tribe’s needs</a:t>
            </a:r>
          </a:p>
          <a:p>
            <a:r>
              <a:rPr lang="en-US" dirty="0" smtClean="0"/>
              <a:t>The teepee is one of the most familiar styles of early Native American homes</a:t>
            </a:r>
          </a:p>
          <a:p>
            <a:r>
              <a:rPr lang="en-US" dirty="0" smtClean="0"/>
              <a:t>What were some reasons this shelter was built?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1714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06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Gothic Revival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1840-1880</a:t>
            </a:r>
          </a:p>
          <a:p>
            <a:r>
              <a:rPr lang="en-US" dirty="0" smtClean="0"/>
              <a:t>European features like pointed arches, circular windows</a:t>
            </a:r>
          </a:p>
          <a:p>
            <a:r>
              <a:rPr lang="en-US" dirty="0" smtClean="0"/>
              <a:t>Built out of wood (less expensive)</a:t>
            </a:r>
          </a:p>
          <a:p>
            <a:r>
              <a:rPr lang="en-US" dirty="0" smtClean="0"/>
              <a:t>High-peaked Gothic gables and gingerbread trim (lacy looking wood cutouts)</a:t>
            </a:r>
          </a:p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2383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434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077" y="4619625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20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Italianate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3600" y="1600200"/>
            <a:ext cx="2822448" cy="504825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Italian villas, 1840-1855</a:t>
            </a:r>
          </a:p>
          <a:p>
            <a:r>
              <a:rPr lang="en-US" dirty="0" smtClean="0"/>
              <a:t>Square with 2 stories</a:t>
            </a:r>
          </a:p>
          <a:p>
            <a:r>
              <a:rPr lang="en-US" dirty="0" smtClean="0"/>
              <a:t>Wide overhanging hip-roofs and brackets/supports at cornices</a:t>
            </a:r>
          </a:p>
          <a:p>
            <a:r>
              <a:rPr lang="en-US" dirty="0" smtClean="0"/>
              <a:t>Long narrow windows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2438400" cy="176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6868" y="2752724"/>
            <a:ext cx="2422794" cy="29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70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Mansard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Victorian Period</a:t>
            </a:r>
          </a:p>
          <a:p>
            <a:r>
              <a:rPr lang="en-US" dirty="0" smtClean="0"/>
              <a:t>Second Empire style</a:t>
            </a:r>
          </a:p>
          <a:p>
            <a:r>
              <a:rPr lang="en-US" dirty="0" smtClean="0"/>
              <a:t>French influence</a:t>
            </a:r>
          </a:p>
          <a:p>
            <a:r>
              <a:rPr lang="en-US" dirty="0" smtClean="0"/>
              <a:t>1860-1880</a:t>
            </a:r>
          </a:p>
          <a:p>
            <a:r>
              <a:rPr lang="en-US" dirty="0" smtClean="0"/>
              <a:t>Boxlike mansard roof</a:t>
            </a:r>
          </a:p>
          <a:p>
            <a:r>
              <a:rPr lang="en-US" dirty="0" smtClean="0"/>
              <a:t>Mansard roof has two slopes on all sides; lowest slope steep, highest slope almost flat</a:t>
            </a:r>
          </a:p>
          <a:p>
            <a:r>
              <a:rPr lang="en-US" dirty="0" smtClean="0"/>
              <a:t>Decorated cornices, French windows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661" y="1676400"/>
            <a:ext cx="363109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"/>
            <a:ext cx="9715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085" y="48768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98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142" y="1676400"/>
            <a:ext cx="555099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13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Queen Anne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02352" cy="4495800"/>
          </a:xfrm>
        </p:spPr>
        <p:txBody>
          <a:bodyPr/>
          <a:lstStyle/>
          <a:p>
            <a:r>
              <a:rPr lang="en-US" dirty="0" smtClean="0"/>
              <a:t>1870s-1880s</a:t>
            </a:r>
          </a:p>
          <a:p>
            <a:r>
              <a:rPr lang="en-US" dirty="0" smtClean="0"/>
              <a:t>Most fanciful of Victorian styles</a:t>
            </a:r>
          </a:p>
          <a:p>
            <a:r>
              <a:rPr lang="en-US" dirty="0" smtClean="0"/>
              <a:t>Irregular steep roof with ornamental gables</a:t>
            </a:r>
          </a:p>
          <a:p>
            <a:r>
              <a:rPr lang="en-US" dirty="0" smtClean="0"/>
              <a:t>Overlapping wood shingles</a:t>
            </a:r>
          </a:p>
          <a:p>
            <a:r>
              <a:rPr lang="en-US" dirty="0" smtClean="0"/>
              <a:t>Wraparound porches</a:t>
            </a:r>
          </a:p>
          <a:p>
            <a:r>
              <a:rPr lang="en-US" dirty="0" smtClean="0"/>
              <a:t>Circular tower</a:t>
            </a:r>
          </a:p>
          <a:p>
            <a:r>
              <a:rPr lang="en-US" dirty="0" smtClean="0"/>
              <a:t>Spindle work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283028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438400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29149"/>
            <a:ext cx="20955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783590"/>
            <a:ext cx="1943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89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One of the most creative and productive times in history of home design</a:t>
            </a:r>
          </a:p>
          <a:p>
            <a:r>
              <a:rPr lang="en-US" dirty="0" smtClean="0"/>
              <a:t>Architects took bold steps in new directions</a:t>
            </a:r>
          </a:p>
          <a:p>
            <a:r>
              <a:rPr lang="en-US" dirty="0" smtClean="0"/>
              <a:t>One was based on traditional styles</a:t>
            </a:r>
          </a:p>
          <a:p>
            <a:r>
              <a:rPr lang="en-US" dirty="0" smtClean="0"/>
              <a:t>One was based on new and modern ideas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3733800" cy="224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44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823710"/>
              </p:ext>
            </p:extLst>
          </p:nvPr>
        </p:nvGraphicFramePr>
        <p:xfrm>
          <a:off x="612775" y="1752600"/>
          <a:ext cx="5788026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013"/>
                <a:gridCol w="2894013"/>
              </a:tblGrid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r>
                        <a:rPr lang="en-US" baseline="0" dirty="0" smtClean="0"/>
                        <a:t> Styles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Colonial Revival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1880-1955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Tudor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1890-1940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Chateau-</a:t>
                      </a:r>
                      <a:r>
                        <a:rPr lang="en-US" dirty="0" err="1" smtClean="0"/>
                        <a:t>esque</a:t>
                      </a:r>
                      <a:r>
                        <a:rPr lang="en-US" baseline="0" dirty="0" smtClean="0"/>
                        <a:t>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1880-1910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Mission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1890-1920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Modern Styles: Prairie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1900-1920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Craftsman Style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1905-1930</a:t>
                      </a:r>
                      <a:endParaRPr lang="en-US" dirty="0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r>
                        <a:rPr lang="en-US" dirty="0" smtClean="0"/>
                        <a:t>International Style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1925-present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71800"/>
            <a:ext cx="1828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21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Colonial Revival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949952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1880-1955</a:t>
            </a:r>
          </a:p>
          <a:p>
            <a:r>
              <a:rPr lang="en-US" dirty="0" smtClean="0"/>
              <a:t>Duplicated styles from America’s past</a:t>
            </a:r>
          </a:p>
          <a:p>
            <a:r>
              <a:rPr lang="en-US" dirty="0" smtClean="0"/>
              <a:t>Brought back Georgian, Saltbox, and Cape Cod style</a:t>
            </a:r>
          </a:p>
          <a:p>
            <a:r>
              <a:rPr lang="en-US" dirty="0" smtClean="0"/>
              <a:t>Door and windows have a decorative pediment with pilasters</a:t>
            </a:r>
          </a:p>
          <a:p>
            <a:r>
              <a:rPr lang="en-US" dirty="0" smtClean="0"/>
              <a:t>Pediment extends forward, symmetrical façade, prominent entrance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529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22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Tudor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81400" y="1600200"/>
            <a:ext cx="5184648" cy="3048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1890-1940</a:t>
            </a:r>
          </a:p>
          <a:p>
            <a:r>
              <a:rPr lang="en-US" dirty="0" smtClean="0"/>
              <a:t>half-timbered look</a:t>
            </a:r>
          </a:p>
          <a:p>
            <a:r>
              <a:rPr lang="en-US" dirty="0" smtClean="0"/>
              <a:t>Steeply pitched gab les</a:t>
            </a:r>
          </a:p>
          <a:p>
            <a:r>
              <a:rPr lang="en-US" dirty="0" smtClean="0"/>
              <a:t>Tall narrow windows</a:t>
            </a:r>
          </a:p>
          <a:p>
            <a:r>
              <a:rPr lang="en-US" dirty="0" smtClean="0"/>
              <a:t>Massive decorative chimneys</a:t>
            </a:r>
          </a:p>
          <a:p>
            <a:r>
              <a:rPr lang="en-US" dirty="0" smtClean="0"/>
              <a:t>Stucco, brick and stone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8699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53000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10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Chateau-</a:t>
            </a:r>
            <a:r>
              <a:rPr lang="en-US" dirty="0" err="1" smtClean="0"/>
              <a:t>esque</a:t>
            </a:r>
            <a:r>
              <a:rPr lang="en-US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97552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French palaces provided the model</a:t>
            </a:r>
          </a:p>
          <a:p>
            <a:r>
              <a:rPr lang="en-US" dirty="0" smtClean="0"/>
              <a:t>Towers, turrets, ornamental metal cresting, elaborate moldings, relief carvings, arched windows and doorways</a:t>
            </a:r>
          </a:p>
          <a:p>
            <a:r>
              <a:rPr lang="en-US" dirty="0" smtClean="0"/>
              <a:t>Castle like structures</a:t>
            </a:r>
          </a:p>
          <a:p>
            <a:r>
              <a:rPr lang="en-US" dirty="0" smtClean="0"/>
              <a:t>Grand look</a:t>
            </a:r>
          </a:p>
          <a:p>
            <a:r>
              <a:rPr lang="en-US" dirty="0" smtClean="0"/>
              <a:t>Wealthy Americans built them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9831" y="1752600"/>
            <a:ext cx="313696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8545" y="4064454"/>
            <a:ext cx="3119142" cy="233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948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45152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Native people lived throughout the continent prior to European arrival</a:t>
            </a:r>
          </a:p>
          <a:p>
            <a:r>
              <a:rPr lang="en-US" dirty="0" smtClean="0"/>
              <a:t>From the forests of the Northeast to the deserts of the Southwest</a:t>
            </a:r>
          </a:p>
          <a:p>
            <a:r>
              <a:rPr lang="en-US" dirty="0" smtClean="0"/>
              <a:t>Each tribe developed a distinct way of life</a:t>
            </a:r>
          </a:p>
          <a:p>
            <a:r>
              <a:rPr lang="en-US" dirty="0" smtClean="0"/>
              <a:t>Many depended on hunting or fishing</a:t>
            </a:r>
          </a:p>
          <a:p>
            <a:r>
              <a:rPr lang="en-US" dirty="0" smtClean="0"/>
              <a:t>Some raised crops or domesticated animals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2438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43400"/>
            <a:ext cx="3526378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42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5026152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1890-1920</a:t>
            </a:r>
          </a:p>
          <a:p>
            <a:r>
              <a:rPr lang="en-US" dirty="0" smtClean="0"/>
              <a:t>Southwestern US</a:t>
            </a:r>
          </a:p>
          <a:p>
            <a:r>
              <a:rPr lang="en-US" dirty="0" smtClean="0"/>
              <a:t>Inspired by California’s Hispanic heritage</a:t>
            </a:r>
          </a:p>
          <a:p>
            <a:r>
              <a:rPr lang="en-US" dirty="0" smtClean="0"/>
              <a:t>Fashioned after old mission churches</a:t>
            </a:r>
          </a:p>
          <a:p>
            <a:r>
              <a:rPr lang="en-US" dirty="0" smtClean="0"/>
              <a:t>Arched doorways, tile roofs, parapets, exterior walls of stucco</a:t>
            </a:r>
          </a:p>
          <a:p>
            <a:r>
              <a:rPr lang="en-US" dirty="0" smtClean="0"/>
              <a:t>Bell towers, turrets</a:t>
            </a:r>
          </a:p>
          <a:p>
            <a:r>
              <a:rPr lang="en-US" dirty="0" smtClean="0"/>
              <a:t>Pyramid shaped roofs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237" y="1524000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700" y="76200"/>
            <a:ext cx="28575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22889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1351" y="5079546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4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Prairie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45152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Beginning of 20</a:t>
            </a:r>
            <a:r>
              <a:rPr lang="en-US" baseline="30000" dirty="0" smtClean="0"/>
              <a:t>th</a:t>
            </a:r>
            <a:r>
              <a:rPr lang="en-US" dirty="0" smtClean="0"/>
              <a:t> century Frank Lloyd Wright began designing Prairie style homes</a:t>
            </a:r>
          </a:p>
          <a:p>
            <a:r>
              <a:rPr lang="en-US" dirty="0" smtClean="0"/>
              <a:t>Most Prairie style homes were built around 1920</a:t>
            </a:r>
          </a:p>
          <a:p>
            <a:r>
              <a:rPr lang="en-US" dirty="0" smtClean="0"/>
              <a:t>Wright’s homes are characterized by their emphasis on horizontal lines, low-pitched roofs with over-hanging eaves, wide porches, and such details as leaded glass windows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9486"/>
            <a:ext cx="315365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091" y="3124200"/>
            <a:ext cx="24726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26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Prairie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78552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interior of these homes feature rooms that flow from one room to another, creating a feeling of spaciousness</a:t>
            </a:r>
          </a:p>
          <a:p>
            <a:r>
              <a:rPr lang="en-US" dirty="0" smtClean="0"/>
              <a:t>The rooms are open and connect with the outdoors</a:t>
            </a:r>
          </a:p>
          <a:p>
            <a:r>
              <a:rPr lang="en-US" dirty="0" smtClean="0"/>
              <a:t>Porches and terraces help draw the outdoors inside</a:t>
            </a:r>
          </a:p>
          <a:p>
            <a:r>
              <a:rPr lang="en-US" dirty="0" smtClean="0"/>
              <a:t>Prairie style influenced many homes in the 1920s</a:t>
            </a:r>
          </a:p>
          <a:p>
            <a:r>
              <a:rPr lang="en-US" dirty="0" smtClean="0"/>
              <a:t>Most common forms are square, two story houses with a hip roof</a:t>
            </a:r>
          </a:p>
          <a:p>
            <a:r>
              <a:rPr lang="en-US" dirty="0" smtClean="0"/>
              <a:t>Also called the American Foursquare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375" y="2595563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887" y="49530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8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Craftsman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330952" cy="4495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Originated in southern California at the same time as Prairie style and share many characteristics</a:t>
            </a:r>
          </a:p>
          <a:p>
            <a:r>
              <a:rPr lang="en-US" dirty="0" smtClean="0"/>
              <a:t>Is distinguished by the “bungalow” (small one story home with an overhanging roof and covered porch)</a:t>
            </a:r>
          </a:p>
          <a:p>
            <a:r>
              <a:rPr lang="en-US" dirty="0" smtClean="0"/>
              <a:t>A variation is the 1 ½ story type</a:t>
            </a:r>
          </a:p>
          <a:p>
            <a:r>
              <a:rPr lang="en-US" dirty="0" smtClean="0"/>
              <a:t>Bungalows met the need of a smaller less expensive home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338" y="4800600"/>
            <a:ext cx="211109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92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Craftsman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Was adapted across the US until 1930</a:t>
            </a:r>
          </a:p>
          <a:p>
            <a:r>
              <a:rPr lang="en-US" dirty="0" smtClean="0"/>
              <a:t>Has a low-pitched gable roof (or hip roof)</a:t>
            </a:r>
          </a:p>
          <a:p>
            <a:r>
              <a:rPr lang="en-US" dirty="0" smtClean="0"/>
              <a:t>Decorative beams or braces under the eaves</a:t>
            </a:r>
          </a:p>
          <a:p>
            <a:r>
              <a:rPr lang="en-US" dirty="0" smtClean="0"/>
              <a:t>Full or partial width porches with the roof supported by columns or pedestals extending to the ground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540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724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536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73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Craftsman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41148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7432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40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02352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After end of WWI, European architects began to experiment with new building materials</a:t>
            </a:r>
          </a:p>
          <a:p>
            <a:r>
              <a:rPr lang="en-US" dirty="0" smtClean="0"/>
              <a:t>The result was International style, also called Modernism or Functionalism</a:t>
            </a:r>
          </a:p>
          <a:p>
            <a:r>
              <a:rPr lang="en-US" dirty="0" smtClean="0"/>
              <a:t>Le Corbusier of Switzerland was one of the designers</a:t>
            </a:r>
          </a:p>
          <a:p>
            <a:r>
              <a:rPr lang="en-US" dirty="0" smtClean="0"/>
              <a:t>Walter </a:t>
            </a:r>
            <a:r>
              <a:rPr lang="en-US" dirty="0" err="1" smtClean="0"/>
              <a:t>Groupius</a:t>
            </a:r>
            <a:r>
              <a:rPr lang="en-US" dirty="0" smtClean="0"/>
              <a:t> of Germany</a:t>
            </a:r>
          </a:p>
          <a:p>
            <a:r>
              <a:rPr lang="en-US" dirty="0" smtClean="0"/>
              <a:t>Ludwig Miles </a:t>
            </a:r>
            <a:r>
              <a:rPr lang="en-US" dirty="0" err="1" smtClean="0"/>
              <a:t>va</a:t>
            </a:r>
            <a:r>
              <a:rPr lang="en-US" dirty="0" smtClean="0"/>
              <a:t> der </a:t>
            </a:r>
            <a:r>
              <a:rPr lang="en-US" dirty="0" err="1" smtClean="0"/>
              <a:t>Rohe</a:t>
            </a:r>
            <a:r>
              <a:rPr lang="en-US" dirty="0" smtClean="0"/>
              <a:t> of Germany</a:t>
            </a:r>
          </a:p>
          <a:p>
            <a:r>
              <a:rPr lang="en-US" dirty="0" smtClean="0"/>
              <a:t>Emphasis on function and usefulness</a:t>
            </a:r>
          </a:p>
          <a:p>
            <a:r>
              <a:rPr lang="en-US" dirty="0" smtClean="0"/>
              <a:t>Steel construction, roof flat, asymmetrical design, resembles sculpture</a:t>
            </a:r>
          </a:p>
          <a:p>
            <a:r>
              <a:rPr lang="en-US" dirty="0" smtClean="0"/>
              <a:t>Exterior walls smooth, blank surfaces, large windows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133600"/>
            <a:ext cx="2800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587" y="435292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173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Style—Denver, CO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25231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60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Postwar Modern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Ranch Style: long, low, one-story, low-pitched gable, dominated styles in the 1950’s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Contemporary Style: 1950-1970, wide eave overhangs, low-pitched roofs, integrates landscape around it, strongly influenced by Craftsman and Prairie homes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133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2600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292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62225"/>
            <a:ext cx="1436949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90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Postwar Modern Styles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Split-level Style: bi-level, tri-level, 1950’s popular, modification to ranch style, took advantage of a sloping lot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Shed Style: 1960s, steeply pitched shed roofs, sloping different angles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1401" y="2590800"/>
            <a:ext cx="2543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90800"/>
            <a:ext cx="2610210" cy="205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811"/>
            <a:ext cx="1852561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162" y="5562600"/>
            <a:ext cx="19716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3923" y="5221686"/>
            <a:ext cx="2057400" cy="15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94539"/>
            <a:ext cx="19431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40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1600200"/>
            <a:ext cx="4879848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Environment and culture were the two main influences on the type of housing developed by each tribe</a:t>
            </a:r>
          </a:p>
          <a:p>
            <a:r>
              <a:rPr lang="en-US" dirty="0" smtClean="0"/>
              <a:t>Environment determined what building materials were available</a:t>
            </a:r>
          </a:p>
          <a:p>
            <a:r>
              <a:rPr lang="en-US" dirty="0" smtClean="0"/>
              <a:t>Cultural considerations include: social organization, religious beliefs, food gathering, group size, family</a:t>
            </a:r>
          </a:p>
          <a:p>
            <a:r>
              <a:rPr lang="en-US" dirty="0" smtClean="0"/>
              <a:t>Dwellings differed from place to place and tribe to tribe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" y="2057400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4343400"/>
            <a:ext cx="3390900" cy="211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22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5102352" cy="5063995"/>
          </a:xfrm>
        </p:spPr>
        <p:txBody>
          <a:bodyPr>
            <a:normAutofit/>
          </a:bodyPr>
          <a:lstStyle/>
          <a:p>
            <a:r>
              <a:rPr lang="en-US" dirty="0" smtClean="0"/>
              <a:t>A-Frame: gabled roof goes to the ground, vacation homes, ease in building, odd interior can be harder to decorate</a:t>
            </a:r>
          </a:p>
          <a:p>
            <a:r>
              <a:rPr lang="en-US" dirty="0" smtClean="0"/>
              <a:t>Geodesic Dome: in 1947 R. </a:t>
            </a:r>
            <a:r>
              <a:rPr lang="en-US" dirty="0" err="1" smtClean="0"/>
              <a:t>Buckminister</a:t>
            </a:r>
            <a:r>
              <a:rPr lang="en-US" dirty="0" smtClean="0"/>
              <a:t> Fuller invented the home, triangular frames join to form roof and walls, self supporting and interior walls are not needed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110" y="1538968"/>
            <a:ext cx="1310408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9209" y="32657"/>
            <a:ext cx="1905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1538287" cy="115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1802246" cy="135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0314" y="4329224"/>
            <a:ext cx="2400067" cy="23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6243" y="1752600"/>
            <a:ext cx="1709737" cy="99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31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homes for today’s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3429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Communities must be planned</a:t>
            </a:r>
          </a:p>
          <a:p>
            <a:r>
              <a:rPr lang="en-US" dirty="0" smtClean="0"/>
              <a:t>Zoning laws (laws determine the type of building in a section of the community) must be followed</a:t>
            </a:r>
          </a:p>
          <a:p>
            <a:r>
              <a:rPr lang="en-US" dirty="0" smtClean="0"/>
              <a:t>Building codes (rules that regulate quality of materials and construction) must be followed</a:t>
            </a:r>
          </a:p>
          <a:p>
            <a:r>
              <a:rPr lang="en-US" dirty="0" smtClean="0"/>
              <a:t>Aesthetic codes (regulate the appearance of buildings) must be followed</a:t>
            </a:r>
          </a:p>
          <a:p>
            <a:r>
              <a:rPr lang="en-US" dirty="0" smtClean="0"/>
              <a:t>Neighborhoods have to be planned around schools, open areas, shopping, roads, ponds, pathways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34643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85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homes for today’s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34194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Reflects changes in our society</a:t>
            </a:r>
          </a:p>
          <a:p>
            <a:r>
              <a:rPr lang="en-US" dirty="0" smtClean="0"/>
              <a:t>Social trends affect housing</a:t>
            </a:r>
          </a:p>
          <a:p>
            <a:r>
              <a:rPr lang="en-US" dirty="0" smtClean="0"/>
              <a:t>Green systems and construction</a:t>
            </a:r>
          </a:p>
          <a:p>
            <a:r>
              <a:rPr lang="en-US" dirty="0" smtClean="0"/>
              <a:t>Functional interiors: plan for traffic and private zones, service zones, and social areas</a:t>
            </a:r>
          </a:p>
          <a:p>
            <a:r>
              <a:rPr lang="en-US" dirty="0" smtClean="0"/>
              <a:t>Think about floor plans: open or closed?</a:t>
            </a:r>
          </a:p>
          <a:p>
            <a:r>
              <a:rPr lang="en-US" dirty="0" smtClean="0"/>
              <a:t>Consider the culture, the client’s needs, and the societal trends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0"/>
            <a:ext cx="2819400" cy="198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4268" y="468645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44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Designing Culturally Sensitive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41814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5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Anderson, D., Livingston, A., Perrin, L. </a:t>
            </a:r>
            <a:r>
              <a:rPr lang="en-US" dirty="0" err="1"/>
              <a:t>Venzon</a:t>
            </a:r>
            <a:r>
              <a:rPr lang="en-US" dirty="0"/>
              <a:t>, C. (2007). Homes and Interiors. McGraw Hill/Glencoe. Peoria, Illinois.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00400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69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407152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There are common characteristics for early American Indian dwellings</a:t>
            </a:r>
          </a:p>
          <a:p>
            <a:r>
              <a:rPr lang="en-US" dirty="0" smtClean="0"/>
              <a:t>Simple structures</a:t>
            </a:r>
          </a:p>
          <a:p>
            <a:r>
              <a:rPr lang="en-US" dirty="0" smtClean="0"/>
              <a:t>No windows or chimneys </a:t>
            </a:r>
          </a:p>
          <a:p>
            <a:r>
              <a:rPr lang="en-US" dirty="0" smtClean="0"/>
              <a:t>Cooking done over an open fire</a:t>
            </a:r>
          </a:p>
          <a:p>
            <a:r>
              <a:rPr lang="en-US" dirty="0" smtClean="0"/>
              <a:t>Little furniture</a:t>
            </a:r>
          </a:p>
          <a:p>
            <a:r>
              <a:rPr lang="en-US" dirty="0" smtClean="0"/>
              <a:t>Weapons, tools, possessions stored on shelves or hung from walls</a:t>
            </a:r>
            <a:endParaRPr lang="en-US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19400"/>
            <a:ext cx="2943225" cy="231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Nomadic tribes needed portable shelters</a:t>
            </a:r>
          </a:p>
          <a:p>
            <a:r>
              <a:rPr lang="en-US" dirty="0" smtClean="0"/>
              <a:t>The shelters could be moved from place to place</a:t>
            </a:r>
          </a:p>
          <a:p>
            <a:r>
              <a:rPr lang="en-US" dirty="0" smtClean="0"/>
              <a:t>Eastern tribes constructed wigwams out of reed mats</a:t>
            </a:r>
          </a:p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52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53000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93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Native American Homes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38600" y="1600200"/>
            <a:ext cx="4727448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Farming tribes established more permanent structures</a:t>
            </a:r>
          </a:p>
          <a:p>
            <a:r>
              <a:rPr lang="en-US" dirty="0" smtClean="0"/>
              <a:t>Their homes lasted many seasons</a:t>
            </a:r>
          </a:p>
          <a:p>
            <a:r>
              <a:rPr lang="en-US" dirty="0" smtClean="0"/>
              <a:t>The Iroquois tribes in the Northeast developed the longhouse</a:t>
            </a:r>
          </a:p>
          <a:p>
            <a:r>
              <a:rPr lang="en-US" dirty="0" smtClean="0"/>
              <a:t>The longhouse was built from young trees bent to form a long rectangular frame with a barrel-shaped roof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52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2400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64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7324</TotalTime>
  <Words>2855</Words>
  <Application>Microsoft Macintosh PowerPoint</Application>
  <PresentationFormat>On-screen Show (4:3)</PresentationFormat>
  <Paragraphs>397</Paragraphs>
  <Slides>64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Median</vt:lpstr>
      <vt:lpstr>Early Home Styles, Home Styles since 1700, and Designing Homes for Today’s needs</vt:lpstr>
      <vt:lpstr>Early Home Styles</vt:lpstr>
      <vt:lpstr>Links from the past</vt:lpstr>
      <vt:lpstr>The Growth of Traditional Styles</vt:lpstr>
      <vt:lpstr>Early Native American Homes</vt:lpstr>
      <vt:lpstr>Early Native American Homes</vt:lpstr>
      <vt:lpstr>Early Native American Homes</vt:lpstr>
      <vt:lpstr>Early Native American Homes</vt:lpstr>
      <vt:lpstr>Early Native American Homes</vt:lpstr>
      <vt:lpstr>Early Native American Homes</vt:lpstr>
      <vt:lpstr>Early Native American Homes</vt:lpstr>
      <vt:lpstr>Early Native American Homes</vt:lpstr>
      <vt:lpstr>The First Colonists</vt:lpstr>
      <vt:lpstr>The First Colonists</vt:lpstr>
      <vt:lpstr>The Early American Period, 1640-1720</vt:lpstr>
      <vt:lpstr>English Settlements</vt:lpstr>
      <vt:lpstr>Cape Cod House</vt:lpstr>
      <vt:lpstr>Cape Cod House</vt:lpstr>
      <vt:lpstr>Salt Box and Garrison Homes</vt:lpstr>
      <vt:lpstr>German and Dutch Settlements</vt:lpstr>
      <vt:lpstr>German and Dutch Settlements</vt:lpstr>
      <vt:lpstr>Spanish Settlements</vt:lpstr>
      <vt:lpstr>Spanish Settlements</vt:lpstr>
      <vt:lpstr>17th Century Spanish Style in California</vt:lpstr>
      <vt:lpstr>Swedish Settlements</vt:lpstr>
      <vt:lpstr>French Settlements</vt:lpstr>
      <vt:lpstr>NOLA</vt:lpstr>
      <vt:lpstr>Roots of Today’s Styles</vt:lpstr>
      <vt:lpstr>Homes since 1700</vt:lpstr>
      <vt:lpstr>Understanding Period Housing Styles</vt:lpstr>
      <vt:lpstr>The 18th Century</vt:lpstr>
      <vt:lpstr>The Georgian Period</vt:lpstr>
      <vt:lpstr>The Federal Period</vt:lpstr>
      <vt:lpstr>Adam Style</vt:lpstr>
      <vt:lpstr>Early Classical Revival Style</vt:lpstr>
      <vt:lpstr>Early Classical Revival Style- Monticello</vt:lpstr>
      <vt:lpstr>The 19th Century</vt:lpstr>
      <vt:lpstr>The 19th Century</vt:lpstr>
      <vt:lpstr>Greek Revival Style</vt:lpstr>
      <vt:lpstr>Gothic Revival Style</vt:lpstr>
      <vt:lpstr>Italianate Style</vt:lpstr>
      <vt:lpstr>Mansard Style</vt:lpstr>
      <vt:lpstr>Roof Designs</vt:lpstr>
      <vt:lpstr>Queen Anne Style</vt:lpstr>
      <vt:lpstr>The Early 20th Century</vt:lpstr>
      <vt:lpstr>The Early 20th Century</vt:lpstr>
      <vt:lpstr>Colonial Revival Style</vt:lpstr>
      <vt:lpstr>Tudor Style</vt:lpstr>
      <vt:lpstr>Chateau-esque Style</vt:lpstr>
      <vt:lpstr>Mission Style</vt:lpstr>
      <vt:lpstr>Prairie Style</vt:lpstr>
      <vt:lpstr>Prairie Style</vt:lpstr>
      <vt:lpstr>Craftsman Style</vt:lpstr>
      <vt:lpstr>Craftsman Style</vt:lpstr>
      <vt:lpstr>Modern Craftsman Style</vt:lpstr>
      <vt:lpstr>International Style</vt:lpstr>
      <vt:lpstr>International Style—Denver, CO</vt:lpstr>
      <vt:lpstr>Postwar Modern Styles</vt:lpstr>
      <vt:lpstr>Postwar Modern Styles</vt:lpstr>
      <vt:lpstr>Unique Designs</vt:lpstr>
      <vt:lpstr>Designing homes for today’s needs</vt:lpstr>
      <vt:lpstr>Designing homes for today’s needs</vt:lpstr>
      <vt:lpstr>Designing Culturally Sensitive Housing</vt:lpstr>
      <vt:lpstr>References</vt:lpstr>
    </vt:vector>
  </TitlesOfParts>
  <Company>Fremont Co School Dist #11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Home Styles, chapter 14, Home Styles since 1700, Chapter 15, and </dc:title>
  <dc:creator>Workstation Setup</dc:creator>
  <cp:lastModifiedBy>Vanessa Rose Blouin</cp:lastModifiedBy>
  <cp:revision>73</cp:revision>
  <cp:lastPrinted>2011-04-04T13:57:24Z</cp:lastPrinted>
  <dcterms:created xsi:type="dcterms:W3CDTF">2013-07-10T14:40:03Z</dcterms:created>
  <dcterms:modified xsi:type="dcterms:W3CDTF">2013-07-10T14:41:14Z</dcterms:modified>
</cp:coreProperties>
</file>