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4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F7CA91-4EE0-4AD7-9D1E-18E37C956401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662C3D-FF61-43FA-9836-B4ED034D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5A04-30B7-4450-9743-CC98D05C391E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338D-5E4F-41B4-97C3-2E8352424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</a:t>
            </a:r>
            <a:r>
              <a:rPr lang="en-US" baseline="0" dirty="0"/>
              <a:t> harmonious factor in this 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 will be discussed in more detail in another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how the</a:t>
            </a:r>
            <a:r>
              <a:rPr lang="en-US" baseline="0" dirty="0"/>
              <a:t> red makes the room feel warm and full of energy which is strange for a bedroom.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D2C9ABEF-6C4B-4A1F-8DD2-24BFB443B361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3F62154-2232-4DB4-B10C-C2E1429D7D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photopaint3.png">
            <a:extLst>
              <a:ext uri="{FF2B5EF4-FFF2-40B4-BE49-F238E27FC236}">
                <a16:creationId xmlns:a16="http://schemas.microsoft.com/office/drawing/2014/main" id="{6A212E10-39AF-4C85-BE52-17281E7BE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"/>
          </a:blip>
          <a:stretch>
            <a:fillRect/>
          </a:stretch>
        </p:blipFill>
        <p:spPr>
          <a:xfrm>
            <a:off x="1477" y="67618"/>
            <a:ext cx="1585348" cy="6790382"/>
          </a:xfrm>
          <a:prstGeom prst="rect">
            <a:avLst/>
          </a:prstGeom>
        </p:spPr>
      </p:pic>
      <p:pic>
        <p:nvPicPr>
          <p:cNvPr id="12" name="Picture 11" descr="photopaint4.png">
            <a:extLst>
              <a:ext uri="{FF2B5EF4-FFF2-40B4-BE49-F238E27FC236}">
                <a16:creationId xmlns:a16="http://schemas.microsoft.com/office/drawing/2014/main" id="{28116E25-6597-4236-953A-426BB57B6D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</a:blip>
          <a:stretch>
            <a:fillRect/>
          </a:stretch>
        </p:blipFill>
        <p:spPr>
          <a:xfrm>
            <a:off x="1477" y="67618"/>
            <a:ext cx="1767946" cy="6027469"/>
          </a:xfrm>
          <a:prstGeom prst="rect">
            <a:avLst/>
          </a:prstGeom>
        </p:spPr>
      </p:pic>
      <p:pic>
        <p:nvPicPr>
          <p:cNvPr id="13" name="Picture 12" descr="photopaint2.png">
            <a:extLst>
              <a:ext uri="{FF2B5EF4-FFF2-40B4-BE49-F238E27FC236}">
                <a16:creationId xmlns:a16="http://schemas.microsoft.com/office/drawing/2014/main" id="{1D2563A4-F69A-42BE-BB0F-43E72E2962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5000" contrast="14000"/>
          </a:blip>
          <a:stretch>
            <a:fillRect/>
          </a:stretch>
        </p:blipFill>
        <p:spPr>
          <a:xfrm>
            <a:off x="215226" y="0"/>
            <a:ext cx="13715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8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D4411-2AC4-48C7-AD94-48C18492C0CD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34148-D732-4E73-838C-27F55313D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9D793-016A-4E86-A353-48EEA545BE89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0C346-D96B-4EB5-B72C-A52F03B91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9B79-4AD3-4606-B13A-9EEA9D74AFA8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AE81-2F18-4EE1-A595-FD5A316C1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0E558-E1AF-4EED-BF3C-A7B773544B74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A9FC-280F-4E67-BF4B-8682EED5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009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1D352-C587-4B86-B181-8B9CEDB62657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C048C-294C-4868-A512-AA2CC862C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B2DBD-A6CA-4AC6-92D7-5573DB5983CE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26B1C-09E3-4394-AFE1-D63E130A1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70528-4791-4406-98A9-5F12CE7C0E02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02AB1-7F52-4DF2-B12E-9F7A9DA06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82F94-E421-441A-A020-A37AFAFD71DB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AE58-3903-4DCD-ABC2-060CE0171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51050-9F8E-4042-8976-FE0D88FD5768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59B69-7BF8-4404-A5F6-960FCAF6A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A5BC9-5E39-4A79-9373-0D0BF6E24B2E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5BEE0-98DD-4957-AF60-E8A4F5494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D33B2DBD-A6CA-4AC6-92D7-5573DB5983CE}" type="datetimeFigureOut">
              <a:rPr lang="en-US" smtClean="0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6B26B1C-09E3-4394-AFE1-D63E130A1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33463" y="24447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 The Elements of 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906075" y="1707142"/>
            <a:ext cx="6748528" cy="1"/>
          </a:xfrm>
          <a:prstGeom prst="line">
            <a:avLst/>
          </a:prstGeom>
          <a:ln w="12700" cap="sq" cmpd="sng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prstDash val="solid"/>
            <a:bevel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tatue in front of a building&#10;&#10;Description generated with high confidence">
            <a:extLst>
              <a:ext uri="{FF2B5EF4-FFF2-40B4-BE49-F238E27FC236}">
                <a16:creationId xmlns:a16="http://schemas.microsoft.com/office/drawing/2014/main" id="{1B052CC7-CFAA-4D9D-A756-6319B7D62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6" y="1796604"/>
            <a:ext cx="6748528" cy="506139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629" y="54429"/>
            <a:ext cx="78867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Describe the line used in this picture.</a:t>
            </a:r>
          </a:p>
        </p:txBody>
      </p:sp>
      <p:pic>
        <p:nvPicPr>
          <p:cNvPr id="4" name="Picture 3" descr="A living room filled with furniture and a fireplace&#10;&#10;Description generated with very high confidence">
            <a:extLst>
              <a:ext uri="{FF2B5EF4-FFF2-40B4-BE49-F238E27FC236}">
                <a16:creationId xmlns:a16="http://schemas.microsoft.com/office/drawing/2014/main" id="{F4DC862C-5010-4A22-A3A7-64FD2BDC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" y="968828"/>
            <a:ext cx="7067005" cy="58891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23889" y="334962"/>
            <a:ext cx="5323767" cy="1013460"/>
          </a:xfrm>
        </p:spPr>
        <p:txBody>
          <a:bodyPr>
            <a:normAutofit/>
          </a:bodyPr>
          <a:lstStyle/>
          <a:p>
            <a:r>
              <a:rPr lang="en-US" sz="4800" dirty="0"/>
              <a:t>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8189" y="1413737"/>
            <a:ext cx="7593439" cy="52483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Form describes the shape and structure of solid objects.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Form may be 2 or 3 dimensional.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2 dimensional would be walls and rugs (usually contain little or no depth)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3 dimensional would be chairs and other furniture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Large heavy objects such as pianos or sofas give a feeling of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Their massive appearance adds a solid feeling to the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Placing several small objects together will create stability as well (such as 2 chairs and a table grouped together)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Designers are usually more concerned with apparent weight rather than actual weight.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Light colors pair with other light colors equal a lightness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Light colors paired with dark colors may add weight.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BB176-B6C1-4B5A-AADA-F930947E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153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18CDC34-0F26-409D-B10F-578D4DCC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5105400"/>
            <a:ext cx="812673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137" y="5181600"/>
            <a:ext cx="7617326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600" dirty="0"/>
              <a:t>Which room appears to have more weight?</a:t>
            </a:r>
          </a:p>
        </p:txBody>
      </p:sp>
      <p:pic>
        <p:nvPicPr>
          <p:cNvPr id="22" name="Content Placeholder 5" descr="A bedroom with a large bed in a room&#10;&#10;Description generated with very high confidence">
            <a:extLst>
              <a:ext uri="{FF2B5EF4-FFF2-40B4-BE49-F238E27FC236}">
                <a16:creationId xmlns:a16="http://schemas.microsoft.com/office/drawing/2014/main" id="{24581469-131B-4997-B250-45C1BEC6D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2" r="2" b="1573"/>
          <a:stretch/>
        </p:blipFill>
        <p:spPr>
          <a:xfrm>
            <a:off x="822960" y="1133742"/>
            <a:ext cx="3462655" cy="2837918"/>
          </a:xfrm>
          <a:prstGeom prst="rect">
            <a:avLst/>
          </a:prstGeom>
        </p:spPr>
      </p:pic>
      <p:pic>
        <p:nvPicPr>
          <p:cNvPr id="8" name="Picture 7" descr="A room filled with furniture and vase on a table&#10;&#10;Description generated with high confidence">
            <a:extLst>
              <a:ext uri="{FF2B5EF4-FFF2-40B4-BE49-F238E27FC236}">
                <a16:creationId xmlns:a16="http://schemas.microsoft.com/office/drawing/2014/main" id="{3D5C2CB8-BDF4-4160-9ADF-350CDEA3F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r="29428" b="3"/>
          <a:stretch/>
        </p:blipFill>
        <p:spPr>
          <a:xfrm>
            <a:off x="4990221" y="640081"/>
            <a:ext cx="2536041" cy="3825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980910-96FA-4DA6-93F5-97873AF1B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F1CB7E2-0098-4A7C-B377-037DCA4C8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5105400"/>
            <a:ext cx="812673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08137" y="4905376"/>
            <a:ext cx="7617326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700" dirty="0"/>
              <a:t>Harmonious Design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08136" y="5981700"/>
            <a:ext cx="7310866" cy="53657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Harmonious design is a design in which every item fits well with the others.</a:t>
            </a:r>
          </a:p>
        </p:txBody>
      </p:sp>
      <p:pic>
        <p:nvPicPr>
          <p:cNvPr id="3" name="Picture 2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16AB1EF5-CC6A-406F-9747-A8E38238F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r="-1" b="13360"/>
          <a:stretch/>
        </p:blipFill>
        <p:spPr>
          <a:xfrm>
            <a:off x="822960" y="640081"/>
            <a:ext cx="7196042" cy="3825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15348" y="365760"/>
            <a:ext cx="3400535" cy="1325562"/>
          </a:xfrm>
        </p:spPr>
        <p:txBody>
          <a:bodyPr>
            <a:normAutofit/>
          </a:bodyPr>
          <a:lstStyle/>
          <a:p>
            <a:r>
              <a:rPr lang="en-US" sz="4800" dirty="0"/>
              <a:t>Texture</a:t>
            </a:r>
          </a:p>
        </p:txBody>
      </p:sp>
      <p:pic>
        <p:nvPicPr>
          <p:cNvPr id="4" name="Picture 3" descr="A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A8E48651-0984-4B8C-BBE8-C6B4BC8B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6" r="14807" b="1"/>
          <a:stretch/>
        </p:blipFill>
        <p:spPr>
          <a:xfrm>
            <a:off x="20" y="10"/>
            <a:ext cx="457109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347" y="1828800"/>
            <a:ext cx="3429001" cy="466344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An object’s texture is the appearance or feel of its surface.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Most times you can tell the texture of the object before you touch it; however some textures can fool the eye.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Wall paper can be made to look rough but have a smooth feel to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0866" y="15081"/>
            <a:ext cx="8197596" cy="1325562"/>
          </a:xfrm>
        </p:spPr>
        <p:txBody>
          <a:bodyPr>
            <a:noAutofit/>
          </a:bodyPr>
          <a:lstStyle/>
          <a:p>
            <a:r>
              <a:rPr lang="en-US" sz="4800" dirty="0"/>
              <a:t>Special Effects with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03" y="1373301"/>
            <a:ext cx="7887353" cy="53377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Texture can influence the way people feel in a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Plush carpet and furniture covered with soft fabric provide a sense of comfort.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Nubby, rough materials convey a feeling of ruggedness and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Smooth velvets and heavy brocades suggest luxury.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Glass, metal and stone give a feeling a coolness.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Texture can also affect apparent size.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Soft silky fabric on a couch may seem smaller than rough and ragged fabric on a couch.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Smooth textures reflect light and rough textures absorb light.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Color is the most significant element of design.</a:t>
            </a:r>
          </a:p>
          <a:p>
            <a:r>
              <a:rPr lang="en-US" sz="2800" dirty="0"/>
              <a:t>It’s possible to set a mood or create an illusion with color.</a:t>
            </a:r>
          </a:p>
          <a:p>
            <a:r>
              <a:rPr lang="en-US" sz="2800" dirty="0"/>
              <a:t>You can even make warm rooms feel cool and cool rooms feel warm with color.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35328" y="758952"/>
            <a:ext cx="213975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/>
              <a:t>What type of feeling do you get from this room?</a:t>
            </a:r>
            <a:endParaRPr lang="en-US"/>
          </a:p>
        </p:txBody>
      </p:sp>
      <p:pic>
        <p:nvPicPr>
          <p:cNvPr id="4" name="Picture 3" descr="A bedroom with a bed and desk in a room&#10;&#10;Description generated with very high confidence">
            <a:extLst>
              <a:ext uri="{FF2B5EF4-FFF2-40B4-BE49-F238E27FC236}">
                <a16:creationId xmlns:a16="http://schemas.microsoft.com/office/drawing/2014/main" id="{7583F2C6-2111-4881-A943-3ED4BA1EA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96"/>
          <a:stretch/>
        </p:blipFill>
        <p:spPr>
          <a:xfrm>
            <a:off x="331839" y="10"/>
            <a:ext cx="5338916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08215" y="195943"/>
            <a:ext cx="7037614" cy="1140052"/>
          </a:xfrm>
        </p:spPr>
        <p:txBody>
          <a:bodyPr>
            <a:normAutofit/>
          </a:bodyPr>
          <a:lstStyle/>
          <a:p>
            <a:r>
              <a:rPr lang="en-US" sz="4800" dirty="0"/>
              <a:t>Elements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69" y="1335995"/>
            <a:ext cx="702468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The guidelines used to create pleasing designs are called the elements and principles of design.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The elements of design 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FF0000"/>
                </a:solidFill>
              </a:rPr>
              <a:t>Space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FF0000"/>
                </a:solidFill>
              </a:rPr>
              <a:t>Line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FF0000"/>
                </a:solidFill>
              </a:rPr>
              <a:t>Form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FF0000"/>
                </a:solidFill>
              </a:rPr>
              <a:t>Texture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FF0000"/>
                </a:solidFill>
              </a:rPr>
              <a:t>Color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0531" y="176666"/>
            <a:ext cx="7269480" cy="825908"/>
          </a:xfrm>
        </p:spPr>
        <p:txBody>
          <a:bodyPr>
            <a:normAutofit/>
          </a:bodyPr>
          <a:lstStyle/>
          <a:p>
            <a:r>
              <a:rPr lang="en-US" sz="4800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6" y="1002574"/>
            <a:ext cx="7413825" cy="4941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Space is the 3 dimensional expanse that a designer is working with.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Different sized spaces convey a range of feelings.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Large, open spaces give people a feeling of freedom and luxury.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Too much open space can make people feel lonely and uncomfortable.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Rooms with high ceilings or too few furnishings can have this effect as well.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Empty parts of room may look larger than smaller areas containing furniture.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Crowded spaces with too much furniture may make you feel confined.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On the other hand, you may feel snug and secure.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9" y="3048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Describe the spacing in this picture?</a:t>
            </a:r>
          </a:p>
        </p:txBody>
      </p:sp>
      <p:pic>
        <p:nvPicPr>
          <p:cNvPr id="6" name="Content Placeholder 5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50D5E495-BE81-41D9-B20B-AF344C6BB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" y="1283153"/>
            <a:ext cx="7433129" cy="5574847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76933" y="298906"/>
            <a:ext cx="7115991" cy="867114"/>
          </a:xfrm>
        </p:spPr>
        <p:txBody>
          <a:bodyPr>
            <a:normAutofit/>
          </a:bodyPr>
          <a:lstStyle/>
          <a:p>
            <a:r>
              <a:rPr lang="en-US" sz="4800" dirty="0"/>
              <a:t>Arranging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33" y="1340643"/>
            <a:ext cx="6446520" cy="4351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Two general choices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Fill the space or leave much of it empty.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To make a smaller space appear larger, keep as much open space as possible.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You might also install mirrors to visually enlarge a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Choose dual purpose furniture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 shelf unit with cabinets, a seat with storage,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For large space, divide the room into different areas.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By arranging furniture in small clusters and using area rugs to visually divide a large room.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1128" y="250372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are your feelings about this space?</a:t>
            </a:r>
          </a:p>
        </p:txBody>
      </p:sp>
      <p:pic>
        <p:nvPicPr>
          <p:cNvPr id="4" name="Picture 3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05CA99CE-2B8D-4104-AC7A-76EECB359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322615"/>
            <a:ext cx="7380514" cy="55353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0604" y="244929"/>
            <a:ext cx="7269480" cy="1038179"/>
          </a:xfrm>
        </p:spPr>
        <p:txBody>
          <a:bodyPr>
            <a:normAutofit/>
          </a:bodyPr>
          <a:lstStyle/>
          <a:p>
            <a:r>
              <a:rPr lang="en-US" sz="4800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04" y="1430065"/>
            <a:ext cx="7903682" cy="51830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Line outlines form and conveys a sense of movement or direction.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Lines can be used to convey a sense of strength, serenity, gracefulness, or action.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All lines are either straight or curved and are placed in a direction, vertical, horizontal, or diagonal.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Vertical lines  can convey strength and stability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(pinstriped suit)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 horizontal line may suggest rest.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Diagonal or zigzag lines evoke excitement and movement.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Curved lines have a graceful and delicate effect.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390025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types of lines do you see here?</a:t>
            </a:r>
          </a:p>
        </p:txBody>
      </p:sp>
      <p:pic>
        <p:nvPicPr>
          <p:cNvPr id="10243" name="Content Placeholder 3" descr="chilling 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9" y="1424802"/>
            <a:ext cx="7735700" cy="4814820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5288" y="159543"/>
            <a:ext cx="7805711" cy="1036638"/>
          </a:xfrm>
        </p:spPr>
        <p:txBody>
          <a:bodyPr>
            <a:normAutofit/>
          </a:bodyPr>
          <a:lstStyle/>
          <a:p>
            <a:r>
              <a:rPr lang="en-US" sz="4800" dirty="0"/>
              <a:t>Creating Effects with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47" y="1253331"/>
            <a:ext cx="7544452" cy="51637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 variety of lines is desirable in a room design.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When people see a line, their eyes tend to follow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Line adds height (such as homes with tall windows)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Low sofas can draw your gaze around the room and create the illusion of greater width.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By aligning the tops of picture frames you can create the effect of a continuous line.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775</Words>
  <Application>Microsoft Office PowerPoint</Application>
  <PresentationFormat>On-screen Show (4:3)</PresentationFormat>
  <Paragraphs>84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Schoolbook</vt:lpstr>
      <vt:lpstr>Wingdings 2</vt:lpstr>
      <vt:lpstr>View</vt:lpstr>
      <vt:lpstr> The Elements of Design</vt:lpstr>
      <vt:lpstr>Elements for Success</vt:lpstr>
      <vt:lpstr>Space</vt:lpstr>
      <vt:lpstr>Describe the spacing in this picture?</vt:lpstr>
      <vt:lpstr>Arranging Space</vt:lpstr>
      <vt:lpstr>What are your feelings about this space?</vt:lpstr>
      <vt:lpstr>Line</vt:lpstr>
      <vt:lpstr>What types of lines do you see here?</vt:lpstr>
      <vt:lpstr>Creating Effects with Line</vt:lpstr>
      <vt:lpstr>Describe the line used in this picture.</vt:lpstr>
      <vt:lpstr>Form</vt:lpstr>
      <vt:lpstr>Which room appears to have more weight?</vt:lpstr>
      <vt:lpstr>Harmonious Design</vt:lpstr>
      <vt:lpstr>Texture</vt:lpstr>
      <vt:lpstr>Special Effects with Texture</vt:lpstr>
      <vt:lpstr>Color</vt:lpstr>
      <vt:lpstr>What type of feeling do you get from this room?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Elements of Design</dc:title>
  <dc:creator>Alda Da Silva</dc:creator>
  <cp:lastModifiedBy>Alda Da Silva</cp:lastModifiedBy>
  <cp:revision>2</cp:revision>
  <dcterms:created xsi:type="dcterms:W3CDTF">2018-07-18T15:54:16Z</dcterms:created>
  <dcterms:modified xsi:type="dcterms:W3CDTF">2018-07-20T14:44:13Z</dcterms:modified>
</cp:coreProperties>
</file>