
<file path=[Content_Types].xml><?xml version="1.0" encoding="utf-8"?>
<Types xmlns="http://schemas.openxmlformats.org/package/2006/content-types">
  <Override PartName="/ppt/slides/slide30.xml" ContentType="application/vnd.openxmlformats-officedocument.presentationml.slide+xml"/>
  <Override PartName="/ppt/slides/slide88.xml" ContentType="application/vnd.openxmlformats-officedocument.presentationml.slide+xml"/>
  <Override PartName="/ppt/notesSlides/notesSlide69.xml" ContentType="application/vnd.openxmlformats-officedocument.presentationml.notesSlide+xml"/>
  <Override PartName="/ppt/slides/slide24.xml" ContentType="application/vnd.openxmlformats-officedocument.presentationml.slide+xml"/>
  <Override PartName="/ppt/slides/slide72.xml" ContentType="application/vnd.openxmlformats-officedocument.presentationml.slide+xml"/>
  <Override PartName="/ppt/slides/slide134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66.xml" ContentType="application/vnd.openxmlformats-officedocument.presentationml.slide+xml"/>
  <Override PartName="/ppt/slides/slide128.xml" ContentType="application/vnd.openxmlformats-officedocument.presentationml.slide+xml"/>
  <Override PartName="/ppt/slides/slide50.xml" ContentType="application/vnd.openxmlformats-officedocument.presentationml.slide+xml"/>
  <Override PartName="/ppt/slides/slide112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89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16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86.xml" ContentType="application/vnd.openxmlformats-officedocument.presentationml.slide+xml"/>
  <Override PartName="/ppt/slides/slide22.xml" ContentType="application/vnd.openxmlformats-officedocument.presentationml.slide+xml"/>
  <Override PartName="/ppt/slides/slide132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64.xml" ContentType="application/vnd.openxmlformats-officedocument.presentationml.slide+xml"/>
  <Override PartName="/ppt/slides/slide126.xml" ContentType="application/vnd.openxmlformats-officedocument.presentationml.slide+xml"/>
  <Default Extension="xml" ContentType="application/xml"/>
  <Override PartName="/ppt/slides/slide11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7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s/slide42.xml" ContentType="application/vnd.openxmlformats-officedocument.presentationml.slide+xml"/>
  <Override PartName="/ppt/notesSlides/notesSlide108.xml" ContentType="application/vnd.openxmlformats-officedocument.presentationml.notesSlide+xml"/>
  <Override PartName="/ppt/notesSlides/notesSlide65.xml" ContentType="application/vnd.openxmlformats-officedocument.presentationml.notesSlide+xml"/>
  <Override PartName="/ppt/slides/slide84.xml" ContentType="application/vnd.openxmlformats-officedocument.presentationml.slide+xml"/>
  <Override PartName="/ppt/slides/slide20.xml" ContentType="application/vnd.openxmlformats-officedocument.presentationml.slide+xml"/>
  <Override PartName="/ppt/notesSlides/notesSlide59.xml" ContentType="application/vnd.openxmlformats-officedocument.presentationml.notesSlide+xml"/>
  <Override PartName="/ppt/slides/slide130.xml" ContentType="application/vnd.openxmlformats-officedocument.presentationml.slide+xml"/>
  <Override PartName="/ppt/notesSlides/notesSlide134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62.xml" ContentType="application/vnd.openxmlformats-officedocument.presentationml.slide+xml"/>
  <Override PartName="/ppt/slides/slide124.xml" ContentType="application/vnd.openxmlformats-officedocument.presentationml.slide+xml"/>
  <Override PartName="/ppt/notesSlides/notesSlide128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40.xml" ContentType="application/vnd.openxmlformats-officedocument.presentationml.slide+xml"/>
  <Override PartName="/ppt/slides/slide102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79.xml" ContentType="application/vnd.openxmlformats-officedocument.presentationml.notesSlide+xml"/>
  <Default Extension="jpeg" ContentType="image/jpeg"/>
  <Override PartName="/ppt/notesSlides/notesSlide10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82.xml" ContentType="application/vnd.openxmlformats-officedocument.presentationml.slide+xml"/>
  <Override PartName="/ppt/notesSlides/notesSlide57.xml" ContentType="application/vnd.openxmlformats-officedocument.presentationml.notesSlide+xml"/>
  <Override PartName="/docProps/app.xml" ContentType="application/vnd.openxmlformats-officedocument.extended-properties+xml"/>
  <Override PartName="/ppt/slides/slide109.xml" ContentType="application/vnd.openxmlformats-officedocument.presentationml.slide+xml"/>
  <Override PartName="/ppt/slides/slide60.xml" ContentType="application/vnd.openxmlformats-officedocument.presentationml.slide+xml"/>
  <Override PartName="/ppt/slides/slide122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99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3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110.xml" ContentType="application/vnd.openxmlformats-officedocument.presentationml.notesSlide+xml"/>
  <Override PartName="/ppt/slides/slide100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notesSlides/notesSlide104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80.xml" ContentType="application/vnd.openxmlformats-officedocument.presentationml.slide+xml"/>
  <Override PartName="/ppt/slides/slide129.xml" ContentType="application/vnd.openxmlformats-officedocument.presentationml.slide+xml"/>
  <Override PartName="/ppt/notesSlides/notesSlide55.xml" ContentType="application/vnd.openxmlformats-officedocument.presentationml.notesSlide+xml"/>
  <Override PartName="/ppt/slides/slide107.xml" ContentType="application/vnd.openxmlformats-officedocument.presentationml.slide+xml"/>
  <Override PartName="/ppt/slides/slide12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97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39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94.xml" ContentType="application/vnd.openxmlformats-officedocument.presentationml.slide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notesSlides/notesSlide102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105.xml" ContentType="application/vnd.openxmlformats-officedocument.presentationml.slide+xml"/>
  <Override PartName="/ppt/notesSlides/notesSlide95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37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79.xml" ContentType="application/vnd.openxmlformats-officedocument.presentationml.slide+xml"/>
  <Override PartName="/ppt/slides/slide92.xml" ContentType="application/vnd.openxmlformats-officedocument.presentationml.slide+xml"/>
  <Override PartName="/ppt/notesSlides/notesSlide73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notesSlides/notesSlide100.xml" ContentType="application/vnd.openxmlformats-officedocument.presentationml.notesSlide+xml"/>
  <Override PartName="/ppt/notesSlides/notesSlide38.xml" ContentType="application/vnd.openxmlformats-officedocument.presentationml.notesSlide+xml"/>
  <Override PartName="/ppt/slides/slide57.xml" ContentType="application/vnd.openxmlformats-officedocument.presentationml.slide+xml"/>
  <Override PartName="/ppt/slides/slide70.xml" ContentType="application/vnd.openxmlformats-officedocument.presentationml.slide+xml"/>
  <Override PartName="/ppt/slides/slide119.xml" ContentType="application/vnd.openxmlformats-officedocument.presentationml.slide+xml"/>
  <Override PartName="/ppt/notesSlides/notesSlide51.xml" ContentType="application/vnd.openxmlformats-officedocument.presentationml.notesSlide+xml"/>
  <Override PartName="/ppt/notesSlides/notesSlide8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93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35.xml" ContentType="application/vnd.openxmlformats-officedocument.presentationml.slide+xml"/>
  <Override PartName="/ppt/slides/slide29.xml" ContentType="application/vnd.openxmlformats-officedocument.presentationml.slide+xml"/>
  <Override PartName="/ppt/slides/slide77.xml" ContentType="application/vnd.openxmlformats-officedocument.presentationml.slide+xml"/>
  <Override PartName="/ppt/slides/slide90.xml" ContentType="application/vnd.openxmlformats-officedocument.presentationml.slide+xml"/>
  <Override PartName="/ppt/notesSlides/notesSlide71.xml" ContentType="application/vnd.openxmlformats-officedocument.presentationml.notes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117.xml" ContentType="application/vnd.openxmlformats-officedocument.presentationml.slide+xml"/>
  <Override PartName="/ppt/slides/slide55.xml" ContentType="application/vnd.openxmlformats-officedocument.presentationml.slide+xml"/>
  <Override PartName="/ppt/slides/slide49.xml" ContentType="application/vnd.openxmlformats-officedocument.presentationml.slide+xml"/>
  <Override PartName="/ppt/slides/slide97.xml" ContentType="application/vnd.openxmlformats-officedocument.presentationml.slide+xml"/>
  <Override PartName="/ppt/notesSlides/notesSlide91.xml" ContentType="application/vnd.openxmlformats-officedocument.presentationml.notesSlide+xml"/>
  <Override PartName="/ppt/notesSlides/notesSlide14.xml" ContentType="application/vnd.openxmlformats-officedocument.presentationml.notesSlide+xml"/>
  <Override PartName="/ppt/slides/slide33.xml" ContentType="application/vnd.openxmlformats-officedocument.presentationml.slide+xml"/>
  <Override PartName="/ppt/viewProps.xml" ContentType="application/vnd.openxmlformats-officedocument.presentationml.viewProps+xml"/>
  <Override PartName="/ppt/slides/slide27.xml" ContentType="application/vnd.openxmlformats-officedocument.presentationml.slide+xml"/>
  <Override PartName="/ppt/slides/slide75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69.xml" ContentType="application/vnd.openxmlformats-officedocument.presentationml.slide+xml"/>
  <Override PartName="/ppt/slides/slide53.xml" ContentType="application/vnd.openxmlformats-officedocument.presentationml.slide+xml"/>
  <Override PartName="/ppt/slides/slide115.xml" ContentType="application/vnd.openxmlformats-officedocument.presentationml.slide+xml"/>
  <Override PartName="/ppt/notesSlides/notesSlide119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47.xml" ContentType="application/vnd.openxmlformats-officedocument.presentationml.slide+xml"/>
  <Override PartName="/ppt/theme/theme1.xml" ContentType="application/vnd.openxmlformats-officedocument.theme+xml"/>
  <Override PartName="/ppt/notesSlides/notesSlide12.xml" ContentType="application/vnd.openxmlformats-officedocument.presentationml.notesSlide+xml"/>
  <Override PartName="/ppt/slides/slide31.xml" ContentType="application/vnd.openxmlformats-officedocument.presentationml.slide+xml"/>
  <Override PartName="/ppt/slides/slide89.xml" ContentType="application/vnd.openxmlformats-officedocument.presentationml.slide+xml"/>
  <Override PartName="/ppt/slides/slide25.xml" ContentType="application/vnd.openxmlformats-officedocument.presentationml.slide+xml"/>
  <Override PartName="/ppt/slides/slide73.xml" ContentType="application/vnd.openxmlformats-officedocument.presentationml.slide+xml"/>
  <Override PartName="/ppt/slides/slide135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67.xml" ContentType="application/vnd.openxmlformats-officedocument.presentationml.slide+xml"/>
  <Override PartName="/ppt/slides/slide51.xml" ContentType="application/vnd.openxmlformats-officedocument.presentationml.slide+xml"/>
  <Override PartName="/ppt/slides/slide113.xml" ContentType="application/vnd.openxmlformats-officedocument.presentationml.slide+xml"/>
  <Override PartName="/ppt/notesSlides/notesSlide117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68.xml" ContentType="application/vnd.openxmlformats-officedocument.presentationml.notesSlide+xml"/>
  <Override PartName="/ppt/slides/slide87.xml" ContentType="application/vnd.openxmlformats-officedocument.presentationml.slide+xml"/>
  <Override PartName="/ppt/slides/slide23.xml" ContentType="application/vnd.openxmlformats-officedocument.presentationml.slide+xml"/>
  <Override PartName="/ppt/slides/slide133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127.xml" ContentType="application/vnd.openxmlformats-officedocument.presentationml.slide+xml"/>
  <Override PartName="/ppt/slides/slide65.xml" ContentType="application/vnd.openxmlformats-officedocument.presentationml.slide+xml"/>
  <Override PartName="/ppt/slides/slide111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88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43.xml" ContentType="application/vnd.openxmlformats-officedocument.presentationml.slide+xml"/>
  <Override PartName="/ppt/notesSlides/notesSlide109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85.xml" ContentType="application/vnd.openxmlformats-officedocument.presentationml.slide+xml"/>
  <Override PartName="/ppt/slides/slide21.xml" ContentType="application/vnd.openxmlformats-officedocument.presentationml.slide+xml"/>
  <Override PartName="/ppt/slides/slide131.xml" ContentType="application/vnd.openxmlformats-officedocument.presentationml.slide+xml"/>
  <Override PartName="/ppt/notesSlides/notesSlide135.xml" ContentType="application/vnd.openxmlformats-officedocument.presentationml.notesSlide+xml"/>
  <Override PartName="/ppt/notesMasters/notesMaster1.xml" ContentType="application/vnd.openxmlformats-officedocument.presentationml.notesMaster+xml"/>
  <Override PartName="/ppt/notesSlides/notesSlide44.xml" ContentType="application/vnd.openxmlformats-officedocument.presentationml.notesSlide+xml"/>
  <Override PartName="/ppt/slides/slide63.xml" ContentType="application/vnd.openxmlformats-officedocument.presentationml.slide+xml"/>
  <Override PartName="/ppt/slides/slide125.xml" ContentType="application/vnd.openxmlformats-officedocument.presentationml.slide+xml"/>
  <Override PartName="/ppt/notesSlides/notesSlide12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1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41.xml" ContentType="application/vnd.openxmlformats-officedocument.presentationml.slide+xml"/>
  <Override PartName="/ppt/slides/slide103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07.xml" ContentType="application/vnd.openxmlformats-officedocument.presentationml.notesSlide+xml"/>
  <Override PartName="/ppt/notesSlides/notesSlide64.xml" ContentType="application/vnd.openxmlformats-officedocument.presentationml.notesSlide+xml"/>
  <Override PartName="/ppt/slides/slide83.xml" ContentType="application/vnd.openxmlformats-officedocument.presentationml.slide+xml"/>
  <Override PartName="/ppt/notesSlides/notesSlide58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s/slide61.xml" ContentType="application/vnd.openxmlformats-officedocument.presentationml.slide+xml"/>
  <Override PartName="/ppt/slides/slide123.xml" ContentType="application/vnd.openxmlformats-officedocument.presentationml.slide+xml"/>
  <Override PartName="/ppt/notesSlides/notesSlide127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84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20.xml" ContentType="application/vnd.openxmlformats-officedocument.presentationml.notesSlide+xml"/>
  <Override PartName="/ppt/slides/slide101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78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05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81.xml" ContentType="application/vnd.openxmlformats-officedocument.presentationml.slide+xml"/>
  <Override PartName="/ppt/notesSlides/notesSlide56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108.xml" ContentType="application/vnd.openxmlformats-officedocument.presentationml.slide+xml"/>
  <Override PartName="/ppt/slides/slide121.xml" ContentType="application/vnd.openxmlformats-officedocument.presentationml.slide+xml"/>
  <Override PartName="/ppt/notesSlides/notesSlide98.xml" ContentType="application/vnd.openxmlformats-officedocument.presentationml.notesSlide+xml"/>
  <Override PartName="/ppt/notesSlides/notesSlide125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Slides/notesSlide34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95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notesSlides/notesSlide103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06.xml" ContentType="application/vnd.openxmlformats-officedocument.presentationml.slide+xml"/>
  <Override PartName="/ppt/notesSlides/notesSlide96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123.xml" ContentType="application/vnd.openxmlformats-officedocument.presentationml.notesSlide+xml"/>
  <Override PartName="/ppt/notesSlides/notesSlide1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8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80.xml" ContentType="application/vnd.openxmlformats-officedocument.presentationml.notesSlide+xml"/>
  <Default Extension="bin" ContentType="application/vnd.openxmlformats-officedocument.presentationml.printerSettings"/>
  <Override PartName="/ppt/notesSlides/notesSlide74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93.xml" ContentType="application/vnd.openxmlformats-officedocument.presentationml.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58.xml" ContentType="application/vnd.openxmlformats-officedocument.presentationml.slide+xml"/>
  <Override PartName="/ppt/slides/slide71.xml" ContentType="application/vnd.openxmlformats-officedocument.presentationml.slide+xml"/>
  <Override PartName="/ppt/notesSlides/notesSlide52.xml" ContentType="application/vnd.openxmlformats-officedocument.presentationml.notesSlide+xml"/>
  <Override PartName="/ppt/slides/slide104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36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78.xml" ContentType="application/vnd.openxmlformats-officedocument.presentationml.slide+xml"/>
  <Override PartName="/ppt/slides/slide91.xml" ContentType="application/vnd.openxmlformats-officedocument.presentationml.slide+xml"/>
  <Override PartName="/ppt/notesSlides/notesSlide72.xml" ContentType="application/vnd.openxmlformats-officedocument.presentationml.notes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56.xml" ContentType="application/vnd.openxmlformats-officedocument.presentationml.slide+xml"/>
  <Override PartName="/ppt/slides/slide118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92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slides/slide76.xml" ContentType="application/vnd.openxmlformats-officedocument.presentationml.slide+xml"/>
  <Override PartName="/ppt/notesSlides/notesSlide70.xml" ContentType="application/vnd.openxmlformats-officedocument.presentationml.notesSlide+xml"/>
  <Default Extension="png" ContentType="image/png"/>
  <Override PartName="/ppt/slides/slide12.xml" ContentType="application/vnd.openxmlformats-officedocument.presentationml.slide+xml"/>
  <Override PartName="/ppt/slides/slide54.xml" ContentType="application/vnd.openxmlformats-officedocument.presentationml.slide+xml"/>
  <Override PartName="/ppt/slides/slide116.xml" ContentType="application/vnd.openxmlformats-officedocument.presentationml.slide+xml"/>
  <Default Extension="rels" ContentType="application/vnd.openxmlformats-package.relationships+xml"/>
  <Override PartName="/ppt/notesSlides/notesSlide29.xml" ContentType="application/vnd.openxmlformats-officedocument.presentationml.notesSlide+xml"/>
  <Override PartName="/ppt/slides/slide48.xml" ContentType="application/vnd.openxmlformats-officedocument.presentationml.slide+xml"/>
  <Override PartName="/ppt/slides/slide96.xml" ContentType="application/vnd.openxmlformats-officedocument.presentationml.slide+xml"/>
  <Override PartName="/ppt/theme/theme2.xml" ContentType="application/vnd.openxmlformats-officedocument.theme+xml"/>
  <Override PartName="/ppt/notesSlides/notesSlide90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32.xml" ContentType="application/vnd.openxmlformats-officedocument.presentationml.slide+xml"/>
  <Override PartName="/ppt/slides/slide26.xml" ContentType="application/vnd.openxmlformats-officedocument.presentationml.slide+xml"/>
  <Override PartName="/ppt/slides/slide136.xml" ContentType="application/vnd.openxmlformats-officedocument.presentationml.slide+xml"/>
  <Override PartName="/ppt/slides/slide74.xml" ContentType="application/vnd.openxmlformats-officedocument.presentationml.slide+xml"/>
  <Override PartName="/ppt/slides/slide10.xml" ContentType="application/vnd.openxmlformats-officedocument.presentationml.slide+xml"/>
  <Override PartName="/ppt/slides/slide68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52.xml" ContentType="application/vnd.openxmlformats-officedocument.presentationml.slide+xml"/>
  <Override PartName="/ppt/slides/slide114.xml" ContentType="application/vnd.openxmlformats-officedocument.presentationml.slide+xml"/>
  <Override PartName="/ppt/notesSlides/notesSlide118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27.xml" ContentType="application/vnd.openxmlformats-officedocument.presentationml.notes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53" r:id="rId1"/>
  </p:sldMasterIdLst>
  <p:notesMasterIdLst>
    <p:notesMasterId r:id="rId138"/>
  </p:notesMasterIdLst>
  <p:sldIdLst>
    <p:sldId id="312" r:id="rId2"/>
    <p:sldId id="313" r:id="rId3"/>
    <p:sldId id="314" r:id="rId4"/>
    <p:sldId id="396" r:id="rId5"/>
    <p:sldId id="419" r:id="rId6"/>
    <p:sldId id="256" r:id="rId7"/>
    <p:sldId id="258" r:id="rId8"/>
    <p:sldId id="259" r:id="rId9"/>
    <p:sldId id="414" r:id="rId10"/>
    <p:sldId id="415" r:id="rId11"/>
    <p:sldId id="261" r:id="rId12"/>
    <p:sldId id="262" r:id="rId13"/>
    <p:sldId id="315" r:id="rId14"/>
    <p:sldId id="317" r:id="rId15"/>
    <p:sldId id="318" r:id="rId16"/>
    <p:sldId id="265" r:id="rId17"/>
    <p:sldId id="266" r:id="rId18"/>
    <p:sldId id="319" r:id="rId19"/>
    <p:sldId id="320" r:id="rId20"/>
    <p:sldId id="267" r:id="rId21"/>
    <p:sldId id="323" r:id="rId22"/>
    <p:sldId id="268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1" r:id="rId31"/>
    <p:sldId id="334" r:id="rId32"/>
    <p:sldId id="332" r:id="rId33"/>
    <p:sldId id="272" r:id="rId34"/>
    <p:sldId id="273" r:id="rId35"/>
    <p:sldId id="333" r:id="rId36"/>
    <p:sldId id="274" r:id="rId37"/>
    <p:sldId id="275" r:id="rId38"/>
    <p:sldId id="276" r:id="rId39"/>
    <p:sldId id="277" r:id="rId40"/>
    <p:sldId id="335" r:id="rId41"/>
    <p:sldId id="278" r:id="rId42"/>
    <p:sldId id="336" r:id="rId43"/>
    <p:sldId id="337" r:id="rId44"/>
    <p:sldId id="279" r:id="rId45"/>
    <p:sldId id="338" r:id="rId46"/>
    <p:sldId id="343" r:id="rId47"/>
    <p:sldId id="281" r:id="rId48"/>
    <p:sldId id="344" r:id="rId49"/>
    <p:sldId id="346" r:id="rId50"/>
    <p:sldId id="347" r:id="rId51"/>
    <p:sldId id="397" r:id="rId52"/>
    <p:sldId id="420" r:id="rId53"/>
    <p:sldId id="421" r:id="rId54"/>
    <p:sldId id="422" r:id="rId55"/>
    <p:sldId id="423" r:id="rId56"/>
    <p:sldId id="424" r:id="rId57"/>
    <p:sldId id="425" r:id="rId58"/>
    <p:sldId id="426" r:id="rId59"/>
    <p:sldId id="427" r:id="rId60"/>
    <p:sldId id="428" r:id="rId61"/>
    <p:sldId id="398" r:id="rId62"/>
    <p:sldId id="349" r:id="rId63"/>
    <p:sldId id="351" r:id="rId64"/>
    <p:sldId id="352" r:id="rId65"/>
    <p:sldId id="353" r:id="rId66"/>
    <p:sldId id="354" r:id="rId67"/>
    <p:sldId id="356" r:id="rId68"/>
    <p:sldId id="355" r:id="rId69"/>
    <p:sldId id="357" r:id="rId70"/>
    <p:sldId id="358" r:id="rId71"/>
    <p:sldId id="359" r:id="rId72"/>
    <p:sldId id="360" r:id="rId73"/>
    <p:sldId id="381" r:id="rId74"/>
    <p:sldId id="361" r:id="rId75"/>
    <p:sldId id="362" r:id="rId76"/>
    <p:sldId id="363" r:id="rId77"/>
    <p:sldId id="364" r:id="rId78"/>
    <p:sldId id="366" r:id="rId79"/>
    <p:sldId id="365" r:id="rId80"/>
    <p:sldId id="368" r:id="rId81"/>
    <p:sldId id="367" r:id="rId82"/>
    <p:sldId id="369" r:id="rId83"/>
    <p:sldId id="370" r:id="rId84"/>
    <p:sldId id="371" r:id="rId85"/>
    <p:sldId id="373" r:id="rId86"/>
    <p:sldId id="374" r:id="rId87"/>
    <p:sldId id="375" r:id="rId88"/>
    <p:sldId id="376" r:id="rId89"/>
    <p:sldId id="372" r:id="rId90"/>
    <p:sldId id="377" r:id="rId91"/>
    <p:sldId id="378" r:id="rId92"/>
    <p:sldId id="379" r:id="rId93"/>
    <p:sldId id="284" r:id="rId94"/>
    <p:sldId id="382" r:id="rId95"/>
    <p:sldId id="286" r:id="rId96"/>
    <p:sldId id="287" r:id="rId97"/>
    <p:sldId id="288" r:id="rId98"/>
    <p:sldId id="289" r:id="rId99"/>
    <p:sldId id="290" r:id="rId100"/>
    <p:sldId id="291" r:id="rId101"/>
    <p:sldId id="292" r:id="rId102"/>
    <p:sldId id="293" r:id="rId103"/>
    <p:sldId id="294" r:id="rId104"/>
    <p:sldId id="295" r:id="rId105"/>
    <p:sldId id="296" r:id="rId106"/>
    <p:sldId id="297" r:id="rId107"/>
    <p:sldId id="383" r:id="rId108"/>
    <p:sldId id="384" r:id="rId109"/>
    <p:sldId id="416" r:id="rId110"/>
    <p:sldId id="399" r:id="rId111"/>
    <p:sldId id="385" r:id="rId112"/>
    <p:sldId id="386" r:id="rId113"/>
    <p:sldId id="387" r:id="rId114"/>
    <p:sldId id="388" r:id="rId115"/>
    <p:sldId id="389" r:id="rId116"/>
    <p:sldId id="400" r:id="rId117"/>
    <p:sldId id="390" r:id="rId118"/>
    <p:sldId id="391" r:id="rId119"/>
    <p:sldId id="392" r:id="rId120"/>
    <p:sldId id="393" r:id="rId121"/>
    <p:sldId id="394" r:id="rId122"/>
    <p:sldId id="401" r:id="rId123"/>
    <p:sldId id="395" r:id="rId124"/>
    <p:sldId id="402" r:id="rId125"/>
    <p:sldId id="403" r:id="rId126"/>
    <p:sldId id="404" r:id="rId127"/>
    <p:sldId id="405" r:id="rId128"/>
    <p:sldId id="406" r:id="rId129"/>
    <p:sldId id="407" r:id="rId130"/>
    <p:sldId id="408" r:id="rId131"/>
    <p:sldId id="410" r:id="rId132"/>
    <p:sldId id="409" r:id="rId133"/>
    <p:sldId id="411" r:id="rId134"/>
    <p:sldId id="412" r:id="rId135"/>
    <p:sldId id="413" r:id="rId136"/>
    <p:sldId id="429" r:id="rId1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rgbClr val="FF0000"/>
    </p:penClr>
  </p:showPr>
  <p:clrMru>
    <a:srgbClr val="CFDBFD"/>
    <a:srgbClr val="FF66FF"/>
    <a:srgbClr val="FF9900"/>
    <a:srgbClr val="009900"/>
    <a:srgbClr val="969696"/>
    <a:srgbClr val="000000"/>
    <a:srgbClr val="A1A1C1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1146" autoAdjust="0"/>
    <p:restoredTop sz="94636" autoAdjust="0"/>
  </p:normalViewPr>
  <p:slideViewPr>
    <p:cSldViewPr snapToGrid="0">
      <p:cViewPr varScale="1">
        <p:scale>
          <a:sx n="120" d="100"/>
          <a:sy n="120" d="100"/>
        </p:scale>
        <p:origin x="-7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81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notesMaster" Target="notesMasters/notesMaster1.xml"/><Relationship Id="rId13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presProps" Target="presProps.xml"/><Relationship Id="rId141" Type="http://schemas.openxmlformats.org/officeDocument/2006/relationships/viewProps" Target="viewProps.xml"/><Relationship Id="rId142" Type="http://schemas.openxmlformats.org/officeDocument/2006/relationships/theme" Target="theme/theme1.xml"/><Relationship Id="rId1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76736A4-B06C-474A-B611-517ED1F797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1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1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1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1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1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1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1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1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1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1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529E06-77A6-4F56-A561-C8EE7E1ACBDF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981FBC-8F31-433C-B228-75C458A4CE11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BFDAF1-8A2C-4434-8BB5-6565CECB8C7D}" type="slidenum">
              <a:rPr lang="en-US" smtClean="0"/>
              <a:pPr/>
              <a:t>100</a:t>
            </a:fld>
            <a:endParaRPr lang="en-US" smtClean="0"/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E55AF0-6C48-42CE-ACB5-3F8653D3023F}" type="slidenum">
              <a:rPr lang="en-US" smtClean="0"/>
              <a:pPr/>
              <a:t>101</a:t>
            </a:fld>
            <a:endParaRPr lang="en-US" smtClean="0"/>
          </a:p>
        </p:txBody>
      </p:sp>
      <p:sp>
        <p:nvSpPr>
          <p:cNvPr id="244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17F788-B5B3-44D9-AAF5-80FC0EDF5E1D}" type="slidenum">
              <a:rPr lang="en-US" smtClean="0"/>
              <a:pPr/>
              <a:t>102</a:t>
            </a:fld>
            <a:endParaRPr lang="en-US" smtClean="0"/>
          </a:p>
        </p:txBody>
      </p:sp>
      <p:sp>
        <p:nvSpPr>
          <p:cNvPr id="245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81CDF0-69BA-45BA-B6CC-24B6857784A9}" type="slidenum">
              <a:rPr lang="en-US" smtClean="0"/>
              <a:pPr/>
              <a:t>103</a:t>
            </a:fld>
            <a:endParaRPr lang="en-US" smtClean="0"/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ADDB94-EC14-4E89-AB79-9D07E54CD3E2}" type="slidenum">
              <a:rPr lang="en-US" smtClean="0"/>
              <a:pPr/>
              <a:t>104</a:t>
            </a:fld>
            <a:endParaRPr lang="en-US" smtClean="0"/>
          </a:p>
        </p:txBody>
      </p:sp>
      <p:sp>
        <p:nvSpPr>
          <p:cNvPr id="247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31337C-6DE0-4E6E-8D31-6F99CB3F852C}" type="slidenum">
              <a:rPr lang="en-US" smtClean="0"/>
              <a:pPr/>
              <a:t>105</a:t>
            </a:fld>
            <a:endParaRPr lang="en-US" smtClean="0"/>
          </a:p>
        </p:txBody>
      </p:sp>
      <p:sp>
        <p:nvSpPr>
          <p:cNvPr id="248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D7C172-6E75-456E-8B41-43F84ED355E5}" type="slidenum">
              <a:rPr lang="en-US" smtClean="0"/>
              <a:pPr/>
              <a:t>106</a:t>
            </a:fld>
            <a:endParaRPr lang="en-US" smtClean="0"/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6CEB4B-E0EF-48A2-ACBD-5ACA40E09A78}" type="slidenum">
              <a:rPr lang="en-US" smtClean="0"/>
              <a:pPr/>
              <a:t>107</a:t>
            </a:fld>
            <a:endParaRPr lang="en-US" smtClean="0"/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FE8F4F-648B-4229-A9D9-9153709D482D}" type="slidenum">
              <a:rPr lang="en-US" smtClean="0"/>
              <a:pPr/>
              <a:t>108</a:t>
            </a:fld>
            <a:endParaRPr lang="en-US" smtClean="0"/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F22849-8A67-4923-B0D3-2B2B7AA93A0C}" type="slidenum">
              <a:rPr lang="en-US" smtClean="0"/>
              <a:pPr/>
              <a:t>109</a:t>
            </a:fld>
            <a:endParaRPr lang="en-US" smtClean="0"/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85E7F3-A3BF-4AB0-967B-808E043A9A69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35481C-7CF9-4174-A580-C82FA57C497A}" type="slidenum">
              <a:rPr lang="en-US" smtClean="0"/>
              <a:pPr/>
              <a:t>110</a:t>
            </a:fld>
            <a:endParaRPr lang="en-US" smtClean="0"/>
          </a:p>
        </p:txBody>
      </p:sp>
      <p:sp>
        <p:nvSpPr>
          <p:cNvPr id="253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72B937-53A8-439F-A627-167270AB12C0}" type="slidenum">
              <a:rPr lang="en-US" smtClean="0"/>
              <a:pPr/>
              <a:t>111</a:t>
            </a:fld>
            <a:endParaRPr lang="en-US" smtClean="0"/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B4E6D-73CA-424F-87CC-52FE06696560}" type="slidenum">
              <a:rPr lang="en-US" smtClean="0"/>
              <a:pPr/>
              <a:t>112</a:t>
            </a:fld>
            <a:endParaRPr lang="en-US" smtClean="0"/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638D91-F934-478F-9D91-844AC549514E}" type="slidenum">
              <a:rPr lang="en-US" smtClean="0"/>
              <a:pPr/>
              <a:t>113</a:t>
            </a:fld>
            <a:endParaRPr lang="en-US" smtClean="0"/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03F0E6-1183-43D2-93B1-EBBF50A6F566}" type="slidenum">
              <a:rPr lang="en-US" smtClean="0"/>
              <a:pPr/>
              <a:t>114</a:t>
            </a:fld>
            <a:endParaRPr lang="en-US" smtClean="0"/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9042CD-D3AF-4660-8F24-5C9A8A9EC8B4}" type="slidenum">
              <a:rPr lang="en-US" smtClean="0"/>
              <a:pPr/>
              <a:t>115</a:t>
            </a:fld>
            <a:endParaRPr lang="en-US" smtClean="0"/>
          </a:p>
        </p:txBody>
      </p:sp>
      <p:sp>
        <p:nvSpPr>
          <p:cNvPr id="259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60B44D-18E5-4324-B6BC-8D862078C6A1}" type="slidenum">
              <a:rPr lang="en-US" smtClean="0"/>
              <a:pPr/>
              <a:t>116</a:t>
            </a:fld>
            <a:endParaRPr lang="en-US" smtClean="0"/>
          </a:p>
        </p:txBody>
      </p:sp>
      <p:sp>
        <p:nvSpPr>
          <p:cNvPr id="260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E73B22-6A4B-4A48-9327-354EA4053EE7}" type="slidenum">
              <a:rPr lang="en-US" smtClean="0"/>
              <a:pPr/>
              <a:t>117</a:t>
            </a:fld>
            <a:endParaRPr lang="en-US" smtClean="0"/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6DC7DA-33EF-40C9-AF71-BF81421AAEBE}" type="slidenum">
              <a:rPr lang="en-US" smtClean="0"/>
              <a:pPr/>
              <a:t>118</a:t>
            </a:fld>
            <a:endParaRPr lang="en-US" smtClean="0"/>
          </a:p>
        </p:txBody>
      </p:sp>
      <p:sp>
        <p:nvSpPr>
          <p:cNvPr id="262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72AA93-36CF-45FC-856B-7EE846395037}" type="slidenum">
              <a:rPr lang="en-US" smtClean="0"/>
              <a:pPr/>
              <a:t>119</a:t>
            </a:fld>
            <a:endParaRPr lang="en-US" smtClean="0"/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A9D22C-6243-4C51-A5F3-172B2A177A1B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F15F7E-543E-4956-B0CE-CB6CA8FDB707}" type="slidenum">
              <a:rPr lang="en-US" smtClean="0"/>
              <a:pPr/>
              <a:t>120</a:t>
            </a:fld>
            <a:endParaRPr lang="en-US" smtClean="0"/>
          </a:p>
        </p:txBody>
      </p:sp>
      <p:sp>
        <p:nvSpPr>
          <p:cNvPr id="264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4A76DC-5D28-4D5D-9A35-48CE8C07BC02}" type="slidenum">
              <a:rPr lang="en-US" smtClean="0"/>
              <a:pPr/>
              <a:t>121</a:t>
            </a:fld>
            <a:endParaRPr lang="en-US" smtClean="0"/>
          </a:p>
        </p:txBody>
      </p:sp>
      <p:sp>
        <p:nvSpPr>
          <p:cNvPr id="265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231102-CE59-47A2-9E62-9A19E420FF68}" type="slidenum">
              <a:rPr lang="en-US" smtClean="0"/>
              <a:pPr/>
              <a:t>122</a:t>
            </a:fld>
            <a:endParaRPr lang="en-US" smtClean="0"/>
          </a:p>
        </p:txBody>
      </p:sp>
      <p:sp>
        <p:nvSpPr>
          <p:cNvPr id="266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9539AF-95CC-4252-AC57-6CABB0748258}" type="slidenum">
              <a:rPr lang="en-US" smtClean="0"/>
              <a:pPr/>
              <a:t>123</a:t>
            </a:fld>
            <a:endParaRPr lang="en-US" smtClean="0"/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268888-9E5F-4CD4-B961-66EAF6A7BA54}" type="slidenum">
              <a:rPr lang="en-US" smtClean="0"/>
              <a:pPr/>
              <a:t>124</a:t>
            </a:fld>
            <a:endParaRPr lang="en-US" smtClean="0"/>
          </a:p>
        </p:txBody>
      </p:sp>
      <p:sp>
        <p:nvSpPr>
          <p:cNvPr id="268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0A89A2-B040-4997-9E15-D9B0C73A675F}" type="slidenum">
              <a:rPr lang="en-US" smtClean="0"/>
              <a:pPr/>
              <a:t>125</a:t>
            </a:fld>
            <a:endParaRPr lang="en-US" smtClean="0"/>
          </a:p>
        </p:txBody>
      </p:sp>
      <p:sp>
        <p:nvSpPr>
          <p:cNvPr id="269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604FD7-732B-4466-9CAF-9591162C4E29}" type="slidenum">
              <a:rPr lang="en-US" smtClean="0"/>
              <a:pPr/>
              <a:t>126</a:t>
            </a:fld>
            <a:endParaRPr lang="en-US" smtClean="0"/>
          </a:p>
        </p:txBody>
      </p:sp>
      <p:sp>
        <p:nvSpPr>
          <p:cNvPr id="270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B57ABE-91C7-4CF0-B433-69E5B0482235}" type="slidenum">
              <a:rPr lang="en-US" smtClean="0"/>
              <a:pPr/>
              <a:t>127</a:t>
            </a:fld>
            <a:endParaRPr lang="en-US" smtClean="0"/>
          </a:p>
        </p:txBody>
      </p:sp>
      <p:sp>
        <p:nvSpPr>
          <p:cNvPr id="271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9DB6F3-B2A1-4A15-89E7-F994AA0D9919}" type="slidenum">
              <a:rPr lang="en-US" smtClean="0"/>
              <a:pPr/>
              <a:t>128</a:t>
            </a:fld>
            <a:endParaRPr lang="en-US" smtClean="0"/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C303F6-2E35-4A1B-A1FB-95F051DB7B4C}" type="slidenum">
              <a:rPr lang="en-US" smtClean="0"/>
              <a:pPr/>
              <a:t>129</a:t>
            </a:fld>
            <a:endParaRPr lang="en-US" smtClean="0"/>
          </a:p>
        </p:txBody>
      </p:sp>
      <p:sp>
        <p:nvSpPr>
          <p:cNvPr id="273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379BBB-47A9-40B4-9807-CF91DC64A4C9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601620-A8B4-48B4-8E21-C60E47FEEE5F}" type="slidenum">
              <a:rPr lang="en-US" smtClean="0"/>
              <a:pPr/>
              <a:t>130</a:t>
            </a:fld>
            <a:endParaRPr lang="en-US" smtClean="0"/>
          </a:p>
        </p:txBody>
      </p:sp>
      <p:sp>
        <p:nvSpPr>
          <p:cNvPr id="274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4B3CE4-B890-4FF4-9DE0-E6CA54FA9D6C}" type="slidenum">
              <a:rPr lang="en-US" smtClean="0"/>
              <a:pPr/>
              <a:t>131</a:t>
            </a:fld>
            <a:endParaRPr lang="en-US" smtClean="0"/>
          </a:p>
        </p:txBody>
      </p:sp>
      <p:sp>
        <p:nvSpPr>
          <p:cNvPr id="275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75565A-2CEE-4302-B890-20E6A41D4039}" type="slidenum">
              <a:rPr lang="en-US" smtClean="0"/>
              <a:pPr/>
              <a:t>132</a:t>
            </a:fld>
            <a:endParaRPr lang="en-US" smtClean="0"/>
          </a:p>
        </p:txBody>
      </p:sp>
      <p:sp>
        <p:nvSpPr>
          <p:cNvPr id="276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C5BC01-B080-443E-A0F6-167BC1C63E15}" type="slidenum">
              <a:rPr lang="en-US" smtClean="0"/>
              <a:pPr/>
              <a:t>133</a:t>
            </a:fld>
            <a:endParaRPr lang="en-US" smtClean="0"/>
          </a:p>
        </p:txBody>
      </p:sp>
      <p:sp>
        <p:nvSpPr>
          <p:cNvPr id="277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C94504-BFE5-4426-9EC9-850AC7611952}" type="slidenum">
              <a:rPr lang="en-US" smtClean="0"/>
              <a:pPr/>
              <a:t>134</a:t>
            </a:fld>
            <a:endParaRPr lang="en-US" smtClean="0"/>
          </a:p>
        </p:txBody>
      </p:sp>
      <p:sp>
        <p:nvSpPr>
          <p:cNvPr id="278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60631B-1350-46A0-9081-EDEFB1861698}" type="slidenum">
              <a:rPr lang="en-US" smtClean="0"/>
              <a:pPr/>
              <a:t>135</a:t>
            </a:fld>
            <a:endParaRPr lang="en-US" smtClean="0"/>
          </a:p>
        </p:txBody>
      </p:sp>
      <p:sp>
        <p:nvSpPr>
          <p:cNvPr id="279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5774A4-35AE-4F7C-BF2D-25FBE8824C95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980C6B-EADF-4874-B21D-E953B53560F1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EA9C2A-3182-4639-B66C-31E241589CED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62E6CB-DA47-4C31-A84F-F5B2B0BCDF41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A4F659-FCF1-4E86-AF63-2F3EFC4B2370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4CEE5B-6335-42A8-92F7-7791B11B3213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CB80B9-6B33-43EF-9A1E-E56561B3F8A2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6ED1D5-2428-4DD7-9FB2-AA2BCC7FC159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220525-92D6-46F1-9A23-35CB0840FCF3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AC4AC9-7A59-4F33-878F-10C08F154D90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684E37-15A6-43A1-9026-4DC6D3E25BEE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0DB59-5A8B-4328-B219-9358EF7AD1DE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6637E8-2CC1-420E-8D3C-958C61677004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2BF024-F4AF-410D-882D-31048FC36A9C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593D78-0ED0-492E-82F9-B4AE1F8BCA93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FF58DE-B325-427A-AC55-F688229D5DC9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8C0C81-D7A1-4BBD-849A-99D53D3E8748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2624A5-6270-4403-A526-85A0B2980FED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BEB445-280C-4E60-84E4-F82CAC9AE30D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E370A6-C910-40D7-9910-DD5632E36624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7AB59E-BA74-49B0-A7A7-64BB8AE3A10B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6FC888-CE35-49C6-AC31-29EAB495DD20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9D9EF3-EBA3-45B1-B7C2-262512174037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1191FF-2C67-4D17-9C1C-3FE8EDACA6DC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F56BE9-FAF5-4218-B068-5181C76A1810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3E0363-5423-4B8C-97DD-3640642CDC42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DDC5FC-DBAC-4F2D-93AE-EC815448AA68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BE2177-0512-4144-8F8B-3FF2D1C85146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BF71B-B231-41CE-956E-A7CDAB7B9AF4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BD20AA-556A-4ECF-8575-23DF78232733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775E26-D31D-4E1A-984D-BD1F40F8F3C2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C53875-8DB3-4D3B-8482-C2A92C3C93AA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17E813-F402-40E9-90D8-F8620C02DD28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8EC95F-BD62-4508-B4AC-D40B7FA2A092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A9F8D-5A16-436E-AC85-F7992F4F69B4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C650C8-077C-4188-9819-9F15618FA835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F6E59C-4D81-4358-9F3E-6BEB8772620A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8FA947-0BF1-4ADE-AB85-B6BFBB272F83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30A4A2-62BC-4CE5-87B5-3081B7DE0C00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DB9E5-68BB-4D6E-A328-1E3D8E828CBF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FEDC94-5B4C-42F6-B59E-4AB5CE32E294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5D1F29-0248-411A-A69F-076AC855FA1B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62FEB6-FF80-4770-B5F0-1FD65BD01327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2837AA-F0C8-4097-9B21-4EBFDAB938EC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53ECC5-CF29-4500-9345-5FCD14315508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D03571-FC16-463B-82F2-81FFB0E32DD9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57BD4F-7686-4E48-8311-230F4159C741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89DA05-B22D-494D-B4DF-62B979E72E6E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067957-31E4-447B-BC2E-774E9ACBFFBE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BA8339-741C-41EE-A2F3-012F49AAB190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D77F6C-E262-4197-8919-BC42221E7EB7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9BF156-43ED-4560-B12A-7BF2FD22119D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7D6513-FD94-4B3E-8703-D69FAFFFC597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27284E-1C78-4D79-8BEC-E8172A9C1E57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9DD206-795A-490B-8292-B2BA79AB331D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56A0E-0BC9-4060-9755-BF9292ABE9EE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7C4BE0-6BA8-4D8D-A1AD-C341165F5554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394CB-7D3A-49C0-AA4D-E64789FFB0C3}" type="slidenum">
              <a:rPr lang="en-US" smtClean="0"/>
              <a:pPr/>
              <a:t>66</a:t>
            </a:fld>
            <a:endParaRPr lang="en-US" smtClean="0"/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4E1B73-7DBE-4B9C-AB96-028E4C9DB269}" type="slidenum">
              <a:rPr lang="en-US" smtClean="0"/>
              <a:pPr/>
              <a:t>67</a:t>
            </a:fld>
            <a:endParaRPr lang="en-US" smtClean="0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41B531-A455-4A73-B009-2B0A4B1D9FF5}" type="slidenum">
              <a:rPr lang="en-US" smtClean="0"/>
              <a:pPr/>
              <a:t>68</a:t>
            </a:fld>
            <a:endParaRPr lang="en-US" smtClean="0"/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3C8917-CE23-4B69-AEC2-341EA3A44E76}" type="slidenum">
              <a:rPr lang="en-US" smtClean="0"/>
              <a:pPr/>
              <a:t>69</a:t>
            </a:fld>
            <a:endParaRPr lang="en-US" smtClean="0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E4E794-2FAD-4EB6-AF22-5F9EEF626D2E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CF142E-D34D-44AB-A3F9-A691B88D5F27}" type="slidenum">
              <a:rPr lang="en-US" smtClean="0"/>
              <a:pPr/>
              <a:t>70</a:t>
            </a:fld>
            <a:endParaRPr lang="en-US" smtClean="0"/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5F50C8-5744-454F-A580-E147D67DFEE6}" type="slidenum">
              <a:rPr lang="en-US" smtClean="0"/>
              <a:pPr/>
              <a:t>71</a:t>
            </a:fld>
            <a:endParaRPr lang="en-US" smtClean="0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0ED896-8702-4E3F-B225-FDFD95BA5A25}" type="slidenum">
              <a:rPr lang="en-US" smtClean="0"/>
              <a:pPr/>
              <a:t>72</a:t>
            </a:fld>
            <a:endParaRPr lang="en-US" smtClean="0"/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E71D25-6BFF-452C-B26C-0FDE314B3720}" type="slidenum">
              <a:rPr lang="en-US" smtClean="0"/>
              <a:pPr/>
              <a:t>73</a:t>
            </a:fld>
            <a:endParaRPr lang="en-US" smtClean="0"/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3A0F7A-F31D-4ADE-AFD7-52DEAF8231AC}" type="slidenum">
              <a:rPr lang="en-US" smtClean="0"/>
              <a:pPr/>
              <a:t>74</a:t>
            </a:fld>
            <a:endParaRPr lang="en-US" smtClean="0"/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133C3E-128F-4254-A890-40875FBD2940}" type="slidenum">
              <a:rPr lang="en-US" smtClean="0"/>
              <a:pPr/>
              <a:t>75</a:t>
            </a:fld>
            <a:endParaRPr lang="en-US" smtClean="0"/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7D35DC-8751-4346-AC98-D82A61268B68}" type="slidenum">
              <a:rPr lang="en-US" smtClean="0"/>
              <a:pPr/>
              <a:t>76</a:t>
            </a:fld>
            <a:endParaRPr lang="en-US" smtClean="0"/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33B5C5-2452-48A7-90D0-334398E02F91}" type="slidenum">
              <a:rPr lang="en-US" smtClean="0"/>
              <a:pPr/>
              <a:t>77</a:t>
            </a:fld>
            <a:endParaRPr lang="en-US" smtClean="0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4C5FF7-4403-4823-A003-08568FE5800D}" type="slidenum">
              <a:rPr lang="en-US" smtClean="0"/>
              <a:pPr/>
              <a:t>78</a:t>
            </a:fld>
            <a:endParaRPr lang="en-US" smtClean="0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1A436B-230F-4EC8-8208-B04DF20D973E}" type="slidenum">
              <a:rPr lang="en-US" smtClean="0"/>
              <a:pPr/>
              <a:t>79</a:t>
            </a:fld>
            <a:endParaRPr lang="en-US" smtClean="0"/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413064-64FA-4B73-A5BD-BE7CFFCB46B8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7958A9-8F42-4444-A651-BA5DB3401A26}" type="slidenum">
              <a:rPr lang="en-US" smtClean="0"/>
              <a:pPr/>
              <a:t>80</a:t>
            </a:fld>
            <a:endParaRPr lang="en-US" smtClean="0"/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9BCFD1-68D0-4FEE-A84D-3FB5849996E7}" type="slidenum">
              <a:rPr lang="en-US" smtClean="0"/>
              <a:pPr/>
              <a:t>81</a:t>
            </a:fld>
            <a:endParaRPr lang="en-US" smtClean="0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DA2AF7-C5A6-4AAC-ABAC-FEF265E97B5D}" type="slidenum">
              <a:rPr lang="en-US" smtClean="0"/>
              <a:pPr/>
              <a:t>82</a:t>
            </a:fld>
            <a:endParaRPr lang="en-US" smtClean="0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2451C3-6B8E-4FAE-9A92-159BFD0E9791}" type="slidenum">
              <a:rPr lang="en-US" smtClean="0"/>
              <a:pPr/>
              <a:t>83</a:t>
            </a:fld>
            <a:endParaRPr lang="en-US" smtClean="0"/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BDA64F-1892-47A7-88BF-6E8FABCF2DC1}" type="slidenum">
              <a:rPr lang="en-US" smtClean="0"/>
              <a:pPr/>
              <a:t>84</a:t>
            </a:fld>
            <a:endParaRPr lang="en-US" smtClean="0"/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1A1780-9FAE-4189-BF94-651608CE2DBD}" type="slidenum">
              <a:rPr lang="en-US" smtClean="0"/>
              <a:pPr/>
              <a:t>85</a:t>
            </a:fld>
            <a:endParaRPr lang="en-US" smtClean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8B8CEB-7CE1-458C-8178-62F3392C7BA1}" type="slidenum">
              <a:rPr lang="en-US" smtClean="0"/>
              <a:pPr/>
              <a:t>86</a:t>
            </a:fld>
            <a:endParaRPr lang="en-US" smtClean="0"/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57CE89-B59E-4A67-B972-9C09FBE4B802}" type="slidenum">
              <a:rPr lang="en-US" smtClean="0"/>
              <a:pPr/>
              <a:t>87</a:t>
            </a:fld>
            <a:endParaRPr lang="en-US" smtClean="0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0B299E-0652-4B60-A400-579A2D7688D9}" type="slidenum">
              <a:rPr lang="en-US" smtClean="0"/>
              <a:pPr/>
              <a:t>88</a:t>
            </a:fld>
            <a:endParaRPr lang="en-US" smtClean="0"/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3DF279-4336-49ED-BFC3-1FFC24627AF5}" type="slidenum">
              <a:rPr lang="en-US" smtClean="0"/>
              <a:pPr/>
              <a:t>89</a:t>
            </a:fld>
            <a:endParaRPr lang="en-US" smtClean="0"/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84AF63-063A-4DF4-AB55-E6E4C92559B1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5463AF-6D50-4A85-87E8-0390F3C0E460}" type="slidenum">
              <a:rPr lang="en-US" smtClean="0"/>
              <a:pPr/>
              <a:t>90</a:t>
            </a:fld>
            <a:endParaRPr lang="en-US" smtClean="0"/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A452AD-610D-4204-9121-A24C78F507FF}" type="slidenum">
              <a:rPr lang="en-US" smtClean="0"/>
              <a:pPr/>
              <a:t>91</a:t>
            </a:fld>
            <a:endParaRPr lang="en-US" smtClean="0"/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BD7B4C-6386-471C-B2F9-5E521232148A}" type="slidenum">
              <a:rPr lang="en-US" smtClean="0"/>
              <a:pPr/>
              <a:t>92</a:t>
            </a:fld>
            <a:endParaRPr lang="en-US" smtClean="0"/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E637A2-4CFE-46A4-B002-356113E56399}" type="slidenum">
              <a:rPr lang="en-US" smtClean="0"/>
              <a:pPr/>
              <a:t>93</a:t>
            </a:fld>
            <a:endParaRPr lang="en-US" smtClean="0"/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FFFAAA-BE20-42B5-925F-DEECD0919A58}" type="slidenum">
              <a:rPr lang="en-US" smtClean="0"/>
              <a:pPr/>
              <a:t>94</a:t>
            </a:fld>
            <a:endParaRPr lang="en-US" smtClean="0"/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BE76D7-B3D7-44D5-B78E-10F377607DD4}" type="slidenum">
              <a:rPr lang="en-US" smtClean="0"/>
              <a:pPr/>
              <a:t>95</a:t>
            </a:fld>
            <a:endParaRPr lang="en-US" smtClean="0"/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60F5C9-2F92-47A9-90A7-40F762666A8F}" type="slidenum">
              <a:rPr lang="en-US" smtClean="0"/>
              <a:pPr/>
              <a:t>96</a:t>
            </a:fld>
            <a:endParaRPr lang="en-US" smtClean="0"/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185112-51D2-4C3A-B972-5E4B121CE455}" type="slidenum">
              <a:rPr lang="en-US" smtClean="0"/>
              <a:pPr/>
              <a:t>97</a:t>
            </a:fld>
            <a:endParaRPr lang="en-US" smtClean="0"/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8AD481-D200-4B4A-95DF-430794538786}" type="slidenum">
              <a:rPr lang="en-US" smtClean="0"/>
              <a:pPr/>
              <a:t>98</a:t>
            </a:fld>
            <a:endParaRPr lang="en-US" smtClean="0"/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8E3131-0818-4DE0-9C80-DE0A3F451053}" type="slidenum">
              <a:rPr lang="en-US" smtClean="0"/>
              <a:pPr/>
              <a:t>99</a:t>
            </a:fld>
            <a:endParaRPr lang="en-US" smtClean="0"/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6"/>
          <p:cNvSpPr>
            <a:spLocks noChangeArrowheads="1"/>
          </p:cNvSpPr>
          <p:nvPr userDrawn="1"/>
        </p:nvSpPr>
        <p:spPr bwMode="ltGray">
          <a:xfrm>
            <a:off x="0" y="6553200"/>
            <a:ext cx="2752725" cy="3048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">
              <a:solidFill>
                <a:srgbClr val="A1A1C1"/>
              </a:solidFill>
            </a:endParaRPr>
          </a:p>
        </p:txBody>
      </p:sp>
      <p:sp>
        <p:nvSpPr>
          <p:cNvPr id="5" name="Rectangle 78"/>
          <p:cNvSpPr>
            <a:spLocks noChangeArrowheads="1"/>
          </p:cNvSpPr>
          <p:nvPr userDrawn="1"/>
        </p:nvSpPr>
        <p:spPr bwMode="auto">
          <a:xfrm>
            <a:off x="914400" y="1524000"/>
            <a:ext cx="7610475" cy="14859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72"/>
          <p:cNvSpPr>
            <a:spLocks noChangeArrowheads="1"/>
          </p:cNvSpPr>
          <p:nvPr userDrawn="1"/>
        </p:nvSpPr>
        <p:spPr bwMode="ltGray">
          <a:xfrm>
            <a:off x="0" y="6553200"/>
            <a:ext cx="2752725" cy="3048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73"/>
          <p:cNvSpPr>
            <a:spLocks noChangeArrowheads="1"/>
          </p:cNvSpPr>
          <p:nvPr userDrawn="1"/>
        </p:nvSpPr>
        <p:spPr bwMode="ltGray">
          <a:xfrm>
            <a:off x="6391275" y="0"/>
            <a:ext cx="2752725" cy="304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8" name="Group 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9" name="Line 6"/>
            <p:cNvSpPr>
              <a:spLocks noChangeShapeType="1"/>
            </p:cNvSpPr>
            <p:nvPr userDrawn="1"/>
          </p:nvSpPr>
          <p:spPr bwMode="white">
            <a:xfrm>
              <a:off x="0" y="192"/>
              <a:ext cx="5760" cy="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Line 7"/>
            <p:cNvSpPr>
              <a:spLocks noChangeShapeType="1"/>
            </p:cNvSpPr>
            <p:nvPr userDrawn="1"/>
          </p:nvSpPr>
          <p:spPr bwMode="white">
            <a:xfrm>
              <a:off x="0" y="384"/>
              <a:ext cx="5760" cy="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Line 8"/>
            <p:cNvSpPr>
              <a:spLocks noChangeShapeType="1"/>
            </p:cNvSpPr>
            <p:nvPr userDrawn="1"/>
          </p:nvSpPr>
          <p:spPr bwMode="white">
            <a:xfrm>
              <a:off x="0" y="576"/>
              <a:ext cx="5760" cy="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Line 9"/>
            <p:cNvSpPr>
              <a:spLocks noChangeShapeType="1"/>
            </p:cNvSpPr>
            <p:nvPr userDrawn="1"/>
          </p:nvSpPr>
          <p:spPr bwMode="white">
            <a:xfrm>
              <a:off x="0" y="768"/>
              <a:ext cx="5760" cy="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Line 10"/>
            <p:cNvSpPr>
              <a:spLocks noChangeShapeType="1"/>
            </p:cNvSpPr>
            <p:nvPr userDrawn="1"/>
          </p:nvSpPr>
          <p:spPr bwMode="white">
            <a:xfrm>
              <a:off x="0" y="960"/>
              <a:ext cx="5760" cy="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Line 11"/>
            <p:cNvSpPr>
              <a:spLocks noChangeShapeType="1"/>
            </p:cNvSpPr>
            <p:nvPr userDrawn="1"/>
          </p:nvSpPr>
          <p:spPr bwMode="white">
            <a:xfrm>
              <a:off x="0" y="1152"/>
              <a:ext cx="5760" cy="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Line 12"/>
            <p:cNvSpPr>
              <a:spLocks noChangeShapeType="1"/>
            </p:cNvSpPr>
            <p:nvPr userDrawn="1"/>
          </p:nvSpPr>
          <p:spPr bwMode="white">
            <a:xfrm>
              <a:off x="0" y="1344"/>
              <a:ext cx="5760" cy="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Line 13"/>
            <p:cNvSpPr>
              <a:spLocks noChangeShapeType="1"/>
            </p:cNvSpPr>
            <p:nvPr userDrawn="1"/>
          </p:nvSpPr>
          <p:spPr bwMode="white">
            <a:xfrm>
              <a:off x="0" y="1536"/>
              <a:ext cx="5760" cy="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Line 14"/>
            <p:cNvSpPr>
              <a:spLocks noChangeShapeType="1"/>
            </p:cNvSpPr>
            <p:nvPr userDrawn="1"/>
          </p:nvSpPr>
          <p:spPr bwMode="white">
            <a:xfrm>
              <a:off x="0" y="1728"/>
              <a:ext cx="5760" cy="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Line 15"/>
            <p:cNvSpPr>
              <a:spLocks noChangeShapeType="1"/>
            </p:cNvSpPr>
            <p:nvPr userDrawn="1"/>
          </p:nvSpPr>
          <p:spPr bwMode="white">
            <a:xfrm>
              <a:off x="0" y="1920"/>
              <a:ext cx="5760" cy="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Line 16"/>
            <p:cNvSpPr>
              <a:spLocks noChangeShapeType="1"/>
            </p:cNvSpPr>
            <p:nvPr userDrawn="1"/>
          </p:nvSpPr>
          <p:spPr bwMode="white">
            <a:xfrm>
              <a:off x="0" y="2112"/>
              <a:ext cx="5760" cy="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Line 17"/>
            <p:cNvSpPr>
              <a:spLocks noChangeShapeType="1"/>
            </p:cNvSpPr>
            <p:nvPr userDrawn="1"/>
          </p:nvSpPr>
          <p:spPr bwMode="white">
            <a:xfrm>
              <a:off x="0" y="2304"/>
              <a:ext cx="5760" cy="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Line 18"/>
            <p:cNvSpPr>
              <a:spLocks noChangeShapeType="1"/>
            </p:cNvSpPr>
            <p:nvPr userDrawn="1"/>
          </p:nvSpPr>
          <p:spPr bwMode="white">
            <a:xfrm>
              <a:off x="0" y="2496"/>
              <a:ext cx="5760" cy="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Line 19"/>
            <p:cNvSpPr>
              <a:spLocks noChangeShapeType="1"/>
            </p:cNvSpPr>
            <p:nvPr userDrawn="1"/>
          </p:nvSpPr>
          <p:spPr bwMode="white">
            <a:xfrm>
              <a:off x="0" y="2688"/>
              <a:ext cx="5760" cy="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Line 20"/>
            <p:cNvSpPr>
              <a:spLocks noChangeShapeType="1"/>
            </p:cNvSpPr>
            <p:nvPr userDrawn="1"/>
          </p:nvSpPr>
          <p:spPr bwMode="white">
            <a:xfrm>
              <a:off x="0" y="2880"/>
              <a:ext cx="5760" cy="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Line 21"/>
            <p:cNvSpPr>
              <a:spLocks noChangeShapeType="1"/>
            </p:cNvSpPr>
            <p:nvPr userDrawn="1"/>
          </p:nvSpPr>
          <p:spPr bwMode="white">
            <a:xfrm>
              <a:off x="0" y="3072"/>
              <a:ext cx="5760" cy="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Line 22"/>
            <p:cNvSpPr>
              <a:spLocks noChangeShapeType="1"/>
            </p:cNvSpPr>
            <p:nvPr userDrawn="1"/>
          </p:nvSpPr>
          <p:spPr bwMode="white">
            <a:xfrm>
              <a:off x="0" y="3264"/>
              <a:ext cx="5760" cy="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Line 23"/>
            <p:cNvSpPr>
              <a:spLocks noChangeShapeType="1"/>
            </p:cNvSpPr>
            <p:nvPr userDrawn="1"/>
          </p:nvSpPr>
          <p:spPr bwMode="white">
            <a:xfrm>
              <a:off x="0" y="3456"/>
              <a:ext cx="5760" cy="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Line 24"/>
            <p:cNvSpPr>
              <a:spLocks noChangeShapeType="1"/>
            </p:cNvSpPr>
            <p:nvPr userDrawn="1"/>
          </p:nvSpPr>
          <p:spPr bwMode="white">
            <a:xfrm>
              <a:off x="0" y="3648"/>
              <a:ext cx="5760" cy="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Line 25"/>
            <p:cNvSpPr>
              <a:spLocks noChangeShapeType="1"/>
            </p:cNvSpPr>
            <p:nvPr userDrawn="1"/>
          </p:nvSpPr>
          <p:spPr bwMode="white">
            <a:xfrm>
              <a:off x="0" y="3840"/>
              <a:ext cx="5760" cy="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Line 26"/>
            <p:cNvSpPr>
              <a:spLocks noChangeShapeType="1"/>
            </p:cNvSpPr>
            <p:nvPr userDrawn="1"/>
          </p:nvSpPr>
          <p:spPr bwMode="white">
            <a:xfrm>
              <a:off x="0" y="4032"/>
              <a:ext cx="5760" cy="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Line 27"/>
            <p:cNvSpPr>
              <a:spLocks noChangeShapeType="1"/>
            </p:cNvSpPr>
            <p:nvPr userDrawn="1"/>
          </p:nvSpPr>
          <p:spPr bwMode="white">
            <a:xfrm>
              <a:off x="0" y="4224"/>
              <a:ext cx="5760" cy="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Line 28"/>
            <p:cNvSpPr>
              <a:spLocks noChangeShapeType="1"/>
            </p:cNvSpPr>
            <p:nvPr userDrawn="1"/>
          </p:nvSpPr>
          <p:spPr bwMode="white">
            <a:xfrm>
              <a:off x="192" y="0"/>
              <a:ext cx="0" cy="432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Line 29"/>
            <p:cNvSpPr>
              <a:spLocks noChangeShapeType="1"/>
            </p:cNvSpPr>
            <p:nvPr userDrawn="1"/>
          </p:nvSpPr>
          <p:spPr bwMode="white">
            <a:xfrm>
              <a:off x="384" y="0"/>
              <a:ext cx="0" cy="432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Line 30"/>
            <p:cNvSpPr>
              <a:spLocks noChangeShapeType="1"/>
            </p:cNvSpPr>
            <p:nvPr userDrawn="1"/>
          </p:nvSpPr>
          <p:spPr bwMode="white">
            <a:xfrm>
              <a:off x="576" y="0"/>
              <a:ext cx="0" cy="432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Line 31"/>
            <p:cNvSpPr>
              <a:spLocks noChangeShapeType="1"/>
            </p:cNvSpPr>
            <p:nvPr userDrawn="1"/>
          </p:nvSpPr>
          <p:spPr bwMode="white">
            <a:xfrm>
              <a:off x="768" y="0"/>
              <a:ext cx="0" cy="432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Line 32"/>
            <p:cNvSpPr>
              <a:spLocks noChangeShapeType="1"/>
            </p:cNvSpPr>
            <p:nvPr userDrawn="1"/>
          </p:nvSpPr>
          <p:spPr bwMode="white">
            <a:xfrm>
              <a:off x="960" y="0"/>
              <a:ext cx="0" cy="432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Line 33"/>
            <p:cNvSpPr>
              <a:spLocks noChangeShapeType="1"/>
            </p:cNvSpPr>
            <p:nvPr userDrawn="1"/>
          </p:nvSpPr>
          <p:spPr bwMode="white">
            <a:xfrm>
              <a:off x="1152" y="0"/>
              <a:ext cx="0" cy="432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Line 34"/>
            <p:cNvSpPr>
              <a:spLocks noChangeShapeType="1"/>
            </p:cNvSpPr>
            <p:nvPr userDrawn="1"/>
          </p:nvSpPr>
          <p:spPr bwMode="white">
            <a:xfrm>
              <a:off x="1344" y="0"/>
              <a:ext cx="0" cy="432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Line 35"/>
            <p:cNvSpPr>
              <a:spLocks noChangeShapeType="1"/>
            </p:cNvSpPr>
            <p:nvPr userDrawn="1"/>
          </p:nvSpPr>
          <p:spPr bwMode="white">
            <a:xfrm>
              <a:off x="1536" y="0"/>
              <a:ext cx="0" cy="432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Line 36"/>
            <p:cNvSpPr>
              <a:spLocks noChangeShapeType="1"/>
            </p:cNvSpPr>
            <p:nvPr userDrawn="1"/>
          </p:nvSpPr>
          <p:spPr bwMode="white">
            <a:xfrm>
              <a:off x="1728" y="0"/>
              <a:ext cx="0" cy="432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Line 37"/>
            <p:cNvSpPr>
              <a:spLocks noChangeShapeType="1"/>
            </p:cNvSpPr>
            <p:nvPr userDrawn="1"/>
          </p:nvSpPr>
          <p:spPr bwMode="white">
            <a:xfrm>
              <a:off x="1920" y="0"/>
              <a:ext cx="0" cy="432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Line 38"/>
            <p:cNvSpPr>
              <a:spLocks noChangeShapeType="1"/>
            </p:cNvSpPr>
            <p:nvPr userDrawn="1"/>
          </p:nvSpPr>
          <p:spPr bwMode="white">
            <a:xfrm>
              <a:off x="2112" y="0"/>
              <a:ext cx="0" cy="432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Line 39"/>
            <p:cNvSpPr>
              <a:spLocks noChangeShapeType="1"/>
            </p:cNvSpPr>
            <p:nvPr userDrawn="1"/>
          </p:nvSpPr>
          <p:spPr bwMode="white">
            <a:xfrm>
              <a:off x="2304" y="0"/>
              <a:ext cx="0" cy="432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Line 40"/>
            <p:cNvSpPr>
              <a:spLocks noChangeShapeType="1"/>
            </p:cNvSpPr>
            <p:nvPr userDrawn="1"/>
          </p:nvSpPr>
          <p:spPr bwMode="white">
            <a:xfrm>
              <a:off x="2496" y="0"/>
              <a:ext cx="0" cy="432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Line 41"/>
            <p:cNvSpPr>
              <a:spLocks noChangeShapeType="1"/>
            </p:cNvSpPr>
            <p:nvPr userDrawn="1"/>
          </p:nvSpPr>
          <p:spPr bwMode="white">
            <a:xfrm>
              <a:off x="2688" y="0"/>
              <a:ext cx="0" cy="432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Line 42"/>
            <p:cNvSpPr>
              <a:spLocks noChangeShapeType="1"/>
            </p:cNvSpPr>
            <p:nvPr userDrawn="1"/>
          </p:nvSpPr>
          <p:spPr bwMode="white">
            <a:xfrm>
              <a:off x="2880" y="0"/>
              <a:ext cx="0" cy="432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Line 43"/>
            <p:cNvSpPr>
              <a:spLocks noChangeShapeType="1"/>
            </p:cNvSpPr>
            <p:nvPr userDrawn="1"/>
          </p:nvSpPr>
          <p:spPr bwMode="white">
            <a:xfrm>
              <a:off x="3072" y="0"/>
              <a:ext cx="0" cy="432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Line 44"/>
            <p:cNvSpPr>
              <a:spLocks noChangeShapeType="1"/>
            </p:cNvSpPr>
            <p:nvPr userDrawn="1"/>
          </p:nvSpPr>
          <p:spPr bwMode="white">
            <a:xfrm>
              <a:off x="3264" y="0"/>
              <a:ext cx="0" cy="432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Line 45"/>
            <p:cNvSpPr>
              <a:spLocks noChangeShapeType="1"/>
            </p:cNvSpPr>
            <p:nvPr userDrawn="1"/>
          </p:nvSpPr>
          <p:spPr bwMode="white">
            <a:xfrm>
              <a:off x="3456" y="0"/>
              <a:ext cx="0" cy="432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Line 46"/>
            <p:cNvSpPr>
              <a:spLocks noChangeShapeType="1"/>
            </p:cNvSpPr>
            <p:nvPr userDrawn="1"/>
          </p:nvSpPr>
          <p:spPr bwMode="white">
            <a:xfrm>
              <a:off x="3648" y="0"/>
              <a:ext cx="0" cy="432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Line 47"/>
            <p:cNvSpPr>
              <a:spLocks noChangeShapeType="1"/>
            </p:cNvSpPr>
            <p:nvPr userDrawn="1"/>
          </p:nvSpPr>
          <p:spPr bwMode="white">
            <a:xfrm>
              <a:off x="3840" y="0"/>
              <a:ext cx="0" cy="432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Line 48"/>
            <p:cNvSpPr>
              <a:spLocks noChangeShapeType="1"/>
            </p:cNvSpPr>
            <p:nvPr userDrawn="1"/>
          </p:nvSpPr>
          <p:spPr bwMode="white">
            <a:xfrm>
              <a:off x="4032" y="0"/>
              <a:ext cx="0" cy="432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Line 49"/>
            <p:cNvSpPr>
              <a:spLocks noChangeShapeType="1"/>
            </p:cNvSpPr>
            <p:nvPr userDrawn="1"/>
          </p:nvSpPr>
          <p:spPr bwMode="white">
            <a:xfrm>
              <a:off x="4224" y="0"/>
              <a:ext cx="0" cy="432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Line 50"/>
            <p:cNvSpPr>
              <a:spLocks noChangeShapeType="1"/>
            </p:cNvSpPr>
            <p:nvPr userDrawn="1"/>
          </p:nvSpPr>
          <p:spPr bwMode="white">
            <a:xfrm>
              <a:off x="4416" y="0"/>
              <a:ext cx="0" cy="432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Line 51"/>
            <p:cNvSpPr>
              <a:spLocks noChangeShapeType="1"/>
            </p:cNvSpPr>
            <p:nvPr userDrawn="1"/>
          </p:nvSpPr>
          <p:spPr bwMode="white">
            <a:xfrm>
              <a:off x="4608" y="0"/>
              <a:ext cx="0" cy="432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Line 52"/>
            <p:cNvSpPr>
              <a:spLocks noChangeShapeType="1"/>
            </p:cNvSpPr>
            <p:nvPr userDrawn="1"/>
          </p:nvSpPr>
          <p:spPr bwMode="white">
            <a:xfrm>
              <a:off x="4800" y="0"/>
              <a:ext cx="0" cy="432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Line 53"/>
            <p:cNvSpPr>
              <a:spLocks noChangeShapeType="1"/>
            </p:cNvSpPr>
            <p:nvPr userDrawn="1"/>
          </p:nvSpPr>
          <p:spPr bwMode="white">
            <a:xfrm>
              <a:off x="4992" y="0"/>
              <a:ext cx="0" cy="432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Line 54"/>
            <p:cNvSpPr>
              <a:spLocks noChangeShapeType="1"/>
            </p:cNvSpPr>
            <p:nvPr userDrawn="1"/>
          </p:nvSpPr>
          <p:spPr bwMode="white">
            <a:xfrm>
              <a:off x="5184" y="0"/>
              <a:ext cx="0" cy="432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Line 55"/>
            <p:cNvSpPr>
              <a:spLocks noChangeShapeType="1"/>
            </p:cNvSpPr>
            <p:nvPr userDrawn="1"/>
          </p:nvSpPr>
          <p:spPr bwMode="white">
            <a:xfrm>
              <a:off x="5376" y="0"/>
              <a:ext cx="0" cy="432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Line 56"/>
            <p:cNvSpPr>
              <a:spLocks noChangeShapeType="1"/>
            </p:cNvSpPr>
            <p:nvPr userDrawn="1"/>
          </p:nvSpPr>
          <p:spPr bwMode="white">
            <a:xfrm>
              <a:off x="5568" y="0"/>
              <a:ext cx="0" cy="4320"/>
            </a:xfrm>
            <a:prstGeom prst="line">
              <a:avLst/>
            </a:prstGeom>
            <a:noFill/>
            <a:ln w="9525">
              <a:pattFill prst="pct30">
                <a:fgClr>
                  <a:schemeClr val="folHlink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0" name="Line 64"/>
          <p:cNvSpPr>
            <a:spLocks noChangeShapeType="1"/>
          </p:cNvSpPr>
          <p:nvPr/>
        </p:nvSpPr>
        <p:spPr bwMode="ltGray">
          <a:xfrm flipV="1">
            <a:off x="2368550" y="5492750"/>
            <a:ext cx="60452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" name="Line 65"/>
          <p:cNvSpPr>
            <a:spLocks noChangeShapeType="1"/>
          </p:cNvSpPr>
          <p:nvPr/>
        </p:nvSpPr>
        <p:spPr bwMode="ltGray">
          <a:xfrm flipH="1">
            <a:off x="8229600" y="3127375"/>
            <a:ext cx="0" cy="287655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2" name="Arc 66"/>
          <p:cNvSpPr>
            <a:spLocks/>
          </p:cNvSpPr>
          <p:nvPr/>
        </p:nvSpPr>
        <p:spPr bwMode="ltGray">
          <a:xfrm rot="5400000">
            <a:off x="8109744" y="5360194"/>
            <a:ext cx="247650" cy="249238"/>
          </a:xfrm>
          <a:custGeom>
            <a:avLst/>
            <a:gdLst>
              <a:gd name="G0" fmla="+- 21595 0 0"/>
              <a:gd name="G1" fmla="+- 21600 0 0"/>
              <a:gd name="G2" fmla="+- 21600 0 0"/>
              <a:gd name="T0" fmla="*/ 21114 w 43195"/>
              <a:gd name="T1" fmla="*/ 5 h 43200"/>
              <a:gd name="T2" fmla="*/ 0 w 43195"/>
              <a:gd name="T3" fmla="*/ 22056 h 43200"/>
              <a:gd name="T4" fmla="*/ 21595 w 43195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195" h="43200" fill="none" extrusionOk="0">
                <a:moveTo>
                  <a:pt x="21114" y="5"/>
                </a:moveTo>
                <a:cubicBezTo>
                  <a:pt x="21274" y="1"/>
                  <a:pt x="21434" y="-1"/>
                  <a:pt x="21595" y="0"/>
                </a:cubicBezTo>
                <a:cubicBezTo>
                  <a:pt x="33524" y="0"/>
                  <a:pt x="43195" y="9670"/>
                  <a:pt x="43195" y="21600"/>
                </a:cubicBezTo>
                <a:cubicBezTo>
                  <a:pt x="43195" y="33529"/>
                  <a:pt x="33524" y="43200"/>
                  <a:pt x="21595" y="43200"/>
                </a:cubicBezTo>
                <a:cubicBezTo>
                  <a:pt x="9843" y="43200"/>
                  <a:pt x="247" y="33805"/>
                  <a:pt x="-1" y="22056"/>
                </a:cubicBezTo>
              </a:path>
              <a:path w="43195" h="43200" stroke="0" extrusionOk="0">
                <a:moveTo>
                  <a:pt x="21114" y="5"/>
                </a:moveTo>
                <a:cubicBezTo>
                  <a:pt x="21274" y="1"/>
                  <a:pt x="21434" y="-1"/>
                  <a:pt x="21595" y="0"/>
                </a:cubicBezTo>
                <a:cubicBezTo>
                  <a:pt x="33524" y="0"/>
                  <a:pt x="43195" y="9670"/>
                  <a:pt x="43195" y="21600"/>
                </a:cubicBezTo>
                <a:cubicBezTo>
                  <a:pt x="43195" y="33529"/>
                  <a:pt x="33524" y="43200"/>
                  <a:pt x="21595" y="43200"/>
                </a:cubicBezTo>
                <a:cubicBezTo>
                  <a:pt x="9843" y="43200"/>
                  <a:pt x="247" y="33805"/>
                  <a:pt x="-1" y="22056"/>
                </a:cubicBezTo>
                <a:lnTo>
                  <a:pt x="21595" y="21600"/>
                </a:lnTo>
                <a:close/>
              </a:path>
            </a:pathLst>
          </a:cu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3" name="Line 76"/>
          <p:cNvSpPr>
            <a:spLocks noChangeShapeType="1"/>
          </p:cNvSpPr>
          <p:nvPr userDrawn="1"/>
        </p:nvSpPr>
        <p:spPr bwMode="ltGray">
          <a:xfrm>
            <a:off x="8839200" y="0"/>
            <a:ext cx="0" cy="2362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arrow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" name="Line 77"/>
          <p:cNvSpPr>
            <a:spLocks noChangeShapeType="1"/>
          </p:cNvSpPr>
          <p:nvPr userDrawn="1"/>
        </p:nvSpPr>
        <p:spPr bwMode="auto">
          <a:xfrm>
            <a:off x="8972550" y="0"/>
            <a:ext cx="0" cy="181927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arrow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65" name="Line 80"/>
          <p:cNvSpPr>
            <a:spLocks noChangeShapeType="1"/>
          </p:cNvSpPr>
          <p:nvPr userDrawn="1"/>
        </p:nvSpPr>
        <p:spPr bwMode="auto">
          <a:xfrm>
            <a:off x="581025" y="1524000"/>
            <a:ext cx="7432675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66" name="Line 81"/>
          <p:cNvSpPr>
            <a:spLocks noChangeShapeType="1"/>
          </p:cNvSpPr>
          <p:nvPr userDrawn="1"/>
        </p:nvSpPr>
        <p:spPr bwMode="auto">
          <a:xfrm>
            <a:off x="914400" y="1219200"/>
            <a:ext cx="0" cy="104775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67" name="Oval 79"/>
          <p:cNvSpPr>
            <a:spLocks noChangeArrowheads="1"/>
          </p:cNvSpPr>
          <p:nvPr userDrawn="1"/>
        </p:nvSpPr>
        <p:spPr bwMode="auto">
          <a:xfrm>
            <a:off x="676275" y="1285875"/>
            <a:ext cx="466725" cy="466725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8" name="Rectangle 82"/>
          <p:cNvSpPr>
            <a:spLocks noChangeArrowheads="1"/>
          </p:cNvSpPr>
          <p:nvPr userDrawn="1"/>
        </p:nvSpPr>
        <p:spPr bwMode="auto">
          <a:xfrm>
            <a:off x="935038" y="1274763"/>
            <a:ext cx="255587" cy="2397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9" name="Line 83"/>
          <p:cNvSpPr>
            <a:spLocks noChangeShapeType="1"/>
          </p:cNvSpPr>
          <p:nvPr userDrawn="1"/>
        </p:nvSpPr>
        <p:spPr bwMode="auto">
          <a:xfrm>
            <a:off x="0" y="3355975"/>
            <a:ext cx="4867275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arrow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70" name="AutoShape 85">
            <a:hlinkClick r:id="" action="ppaction://hlinkshowjump?jump=firstslide" highlightClick="1"/>
          </p:cNvPr>
          <p:cNvSpPr>
            <a:spLocks noChangeArrowheads="1"/>
          </p:cNvSpPr>
          <p:nvPr userDrawn="1"/>
        </p:nvSpPr>
        <p:spPr bwMode="auto">
          <a:xfrm>
            <a:off x="8523288" y="0"/>
            <a:ext cx="327025" cy="309563"/>
          </a:xfrm>
          <a:prstGeom prst="actionButtonHome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1" name="Text Box 87"/>
          <p:cNvSpPr txBox="1">
            <a:spLocks noChangeArrowheads="1"/>
          </p:cNvSpPr>
          <p:nvPr userDrawn="1"/>
        </p:nvSpPr>
        <p:spPr bwMode="auto">
          <a:xfrm>
            <a:off x="-33338" y="6505575"/>
            <a:ext cx="2173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A1A1C1"/>
                </a:solidFill>
              </a:rPr>
              <a:t>Copyright </a:t>
            </a:r>
            <a:r>
              <a:rPr lang="en-US" sz="1000" dirty="0" smtClean="0">
                <a:solidFill>
                  <a:srgbClr val="A1A1C1"/>
                </a:solidFill>
                <a:latin typeface="Times New Roman"/>
                <a:cs typeface="Arial" charset="0"/>
              </a:rPr>
              <a:t>©</a:t>
            </a:r>
            <a:r>
              <a:rPr lang="en-US" sz="1000" dirty="0" smtClean="0">
                <a:solidFill>
                  <a:srgbClr val="A1A1C1"/>
                </a:solidFill>
              </a:rPr>
              <a:t>2010 </a:t>
            </a:r>
            <a:r>
              <a:rPr lang="en-US" sz="1000" dirty="0">
                <a:solidFill>
                  <a:srgbClr val="A1A1C1"/>
                </a:solidFill>
              </a:rPr>
              <a:t>by K. Plantenberg</a:t>
            </a:r>
          </a:p>
          <a:p>
            <a:pPr>
              <a:defRPr/>
            </a:pPr>
            <a:r>
              <a:rPr lang="en-US" sz="1000" dirty="0">
                <a:solidFill>
                  <a:srgbClr val="A1A1C1"/>
                </a:solidFill>
              </a:rPr>
              <a:t>Restricted use only</a:t>
            </a:r>
          </a:p>
        </p:txBody>
      </p:sp>
      <p:sp>
        <p:nvSpPr>
          <p:cNvPr id="48195" name="Rectangle 67"/>
          <p:cNvSpPr>
            <a:spLocks noGrp="1" noChangeArrowheads="1"/>
          </p:cNvSpPr>
          <p:nvPr>
            <p:ph type="ctrTitle"/>
          </p:nvPr>
        </p:nvSpPr>
        <p:spPr>
          <a:xfrm>
            <a:off x="1104900" y="1466850"/>
            <a:ext cx="7319963" cy="1466850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96" name="Rectangle 6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1516063" y="3554413"/>
            <a:ext cx="6400800" cy="1789112"/>
          </a:xfrm>
        </p:spPr>
        <p:txBody>
          <a:bodyPr anchor="b"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3688" y="385763"/>
            <a:ext cx="2060575" cy="6169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0375" y="385763"/>
            <a:ext cx="6030913" cy="6169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25" y="385763"/>
            <a:ext cx="8123238" cy="752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0375" y="1336675"/>
            <a:ext cx="4041775" cy="5218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550" y="1336675"/>
            <a:ext cx="4043363" cy="5218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60375" y="385763"/>
            <a:ext cx="8243888" cy="6169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0375" y="1336675"/>
            <a:ext cx="4041775" cy="5218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550" y="1336675"/>
            <a:ext cx="4043363" cy="5218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91" name="Rectangle 87"/>
          <p:cNvSpPr>
            <a:spLocks noChangeArrowheads="1"/>
          </p:cNvSpPr>
          <p:nvPr userDrawn="1"/>
        </p:nvSpPr>
        <p:spPr bwMode="ltGray">
          <a:xfrm>
            <a:off x="0" y="6553200"/>
            <a:ext cx="2752725" cy="3048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00">
              <a:solidFill>
                <a:srgbClr val="A1A1C1"/>
              </a:solidFill>
            </a:endParaRPr>
          </a:p>
        </p:txBody>
      </p:sp>
      <p:sp>
        <p:nvSpPr>
          <p:cNvPr id="47187" name="Rectangle 83"/>
          <p:cNvSpPr>
            <a:spLocks noChangeArrowheads="1"/>
          </p:cNvSpPr>
          <p:nvPr userDrawn="1"/>
        </p:nvSpPr>
        <p:spPr bwMode="ltGray">
          <a:xfrm>
            <a:off x="6391275" y="0"/>
            <a:ext cx="2752725" cy="304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7182" name="Rectangle 78"/>
          <p:cNvSpPr>
            <a:spLocks noChangeArrowheads="1"/>
          </p:cNvSpPr>
          <p:nvPr userDrawn="1"/>
        </p:nvSpPr>
        <p:spPr bwMode="auto">
          <a:xfrm>
            <a:off x="457200" y="419100"/>
            <a:ext cx="8239125" cy="75247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029" name="Group 3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050" name="Group 4"/>
            <p:cNvGrpSpPr>
              <a:grpSpLocks/>
            </p:cNvGrpSpPr>
            <p:nvPr userDrawn="1"/>
          </p:nvGrpSpPr>
          <p:grpSpPr bwMode="auto">
            <a:xfrm>
              <a:off x="0" y="192"/>
              <a:ext cx="5760" cy="4032"/>
              <a:chOff x="0" y="192"/>
              <a:chExt cx="5760" cy="4032"/>
            </a:xfrm>
          </p:grpSpPr>
          <p:sp>
            <p:nvSpPr>
              <p:cNvPr id="47109" name="Line 5"/>
              <p:cNvSpPr>
                <a:spLocks noChangeShapeType="1"/>
              </p:cNvSpPr>
              <p:nvPr userDrawn="1"/>
            </p:nvSpPr>
            <p:spPr bwMode="white">
              <a:xfrm>
                <a:off x="0" y="192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10" name="Line 6"/>
              <p:cNvSpPr>
                <a:spLocks noChangeShapeType="1"/>
              </p:cNvSpPr>
              <p:nvPr userDrawn="1"/>
            </p:nvSpPr>
            <p:spPr bwMode="white">
              <a:xfrm>
                <a:off x="0" y="384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11" name="Line 7"/>
              <p:cNvSpPr>
                <a:spLocks noChangeShapeType="1"/>
              </p:cNvSpPr>
              <p:nvPr userDrawn="1"/>
            </p:nvSpPr>
            <p:spPr bwMode="white">
              <a:xfrm>
                <a:off x="0" y="576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12" name="Line 8"/>
              <p:cNvSpPr>
                <a:spLocks noChangeShapeType="1"/>
              </p:cNvSpPr>
              <p:nvPr userDrawn="1"/>
            </p:nvSpPr>
            <p:spPr bwMode="white">
              <a:xfrm>
                <a:off x="0" y="768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13" name="Line 9"/>
              <p:cNvSpPr>
                <a:spLocks noChangeShapeType="1"/>
              </p:cNvSpPr>
              <p:nvPr userDrawn="1"/>
            </p:nvSpPr>
            <p:spPr bwMode="white">
              <a:xfrm>
                <a:off x="0" y="960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14" name="Line 10"/>
              <p:cNvSpPr>
                <a:spLocks noChangeShapeType="1"/>
              </p:cNvSpPr>
              <p:nvPr userDrawn="1"/>
            </p:nvSpPr>
            <p:spPr bwMode="white">
              <a:xfrm>
                <a:off x="0" y="1152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15" name="Line 11"/>
              <p:cNvSpPr>
                <a:spLocks noChangeShapeType="1"/>
              </p:cNvSpPr>
              <p:nvPr userDrawn="1"/>
            </p:nvSpPr>
            <p:spPr bwMode="white">
              <a:xfrm>
                <a:off x="0" y="1344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16" name="Line 12"/>
              <p:cNvSpPr>
                <a:spLocks noChangeShapeType="1"/>
              </p:cNvSpPr>
              <p:nvPr userDrawn="1"/>
            </p:nvSpPr>
            <p:spPr bwMode="white">
              <a:xfrm>
                <a:off x="0" y="1536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17" name="Line 13"/>
              <p:cNvSpPr>
                <a:spLocks noChangeShapeType="1"/>
              </p:cNvSpPr>
              <p:nvPr userDrawn="1"/>
            </p:nvSpPr>
            <p:spPr bwMode="white">
              <a:xfrm>
                <a:off x="0" y="1728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18" name="Line 14"/>
              <p:cNvSpPr>
                <a:spLocks noChangeShapeType="1"/>
              </p:cNvSpPr>
              <p:nvPr userDrawn="1"/>
            </p:nvSpPr>
            <p:spPr bwMode="white">
              <a:xfrm>
                <a:off x="0" y="1920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19" name="Line 15"/>
              <p:cNvSpPr>
                <a:spLocks noChangeShapeType="1"/>
              </p:cNvSpPr>
              <p:nvPr userDrawn="1"/>
            </p:nvSpPr>
            <p:spPr bwMode="white">
              <a:xfrm>
                <a:off x="0" y="2112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20" name="Line 16"/>
              <p:cNvSpPr>
                <a:spLocks noChangeShapeType="1"/>
              </p:cNvSpPr>
              <p:nvPr userDrawn="1"/>
            </p:nvSpPr>
            <p:spPr bwMode="white">
              <a:xfrm>
                <a:off x="0" y="2304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21" name="Line 17"/>
              <p:cNvSpPr>
                <a:spLocks noChangeShapeType="1"/>
              </p:cNvSpPr>
              <p:nvPr userDrawn="1"/>
            </p:nvSpPr>
            <p:spPr bwMode="white">
              <a:xfrm>
                <a:off x="0" y="2496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22" name="Line 18"/>
              <p:cNvSpPr>
                <a:spLocks noChangeShapeType="1"/>
              </p:cNvSpPr>
              <p:nvPr userDrawn="1"/>
            </p:nvSpPr>
            <p:spPr bwMode="white">
              <a:xfrm>
                <a:off x="0" y="2688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23" name="Line 19"/>
              <p:cNvSpPr>
                <a:spLocks noChangeShapeType="1"/>
              </p:cNvSpPr>
              <p:nvPr userDrawn="1"/>
            </p:nvSpPr>
            <p:spPr bwMode="white">
              <a:xfrm>
                <a:off x="0" y="2880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24" name="Line 20"/>
              <p:cNvSpPr>
                <a:spLocks noChangeShapeType="1"/>
              </p:cNvSpPr>
              <p:nvPr userDrawn="1"/>
            </p:nvSpPr>
            <p:spPr bwMode="white">
              <a:xfrm>
                <a:off x="0" y="3072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25" name="Line 21"/>
              <p:cNvSpPr>
                <a:spLocks noChangeShapeType="1"/>
              </p:cNvSpPr>
              <p:nvPr userDrawn="1"/>
            </p:nvSpPr>
            <p:spPr bwMode="white">
              <a:xfrm>
                <a:off x="0" y="3264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26" name="Line 22"/>
              <p:cNvSpPr>
                <a:spLocks noChangeShapeType="1"/>
              </p:cNvSpPr>
              <p:nvPr userDrawn="1"/>
            </p:nvSpPr>
            <p:spPr bwMode="white">
              <a:xfrm>
                <a:off x="0" y="3456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27" name="Line 23"/>
              <p:cNvSpPr>
                <a:spLocks noChangeShapeType="1"/>
              </p:cNvSpPr>
              <p:nvPr userDrawn="1"/>
            </p:nvSpPr>
            <p:spPr bwMode="white">
              <a:xfrm>
                <a:off x="0" y="3648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28" name="Line 24"/>
              <p:cNvSpPr>
                <a:spLocks noChangeShapeType="1"/>
              </p:cNvSpPr>
              <p:nvPr userDrawn="1"/>
            </p:nvSpPr>
            <p:spPr bwMode="white">
              <a:xfrm>
                <a:off x="0" y="3840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29" name="Line 25"/>
              <p:cNvSpPr>
                <a:spLocks noChangeShapeType="1"/>
              </p:cNvSpPr>
              <p:nvPr userDrawn="1"/>
            </p:nvSpPr>
            <p:spPr bwMode="white">
              <a:xfrm>
                <a:off x="0" y="4032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30" name="Line 26"/>
              <p:cNvSpPr>
                <a:spLocks noChangeShapeType="1"/>
              </p:cNvSpPr>
              <p:nvPr userDrawn="1"/>
            </p:nvSpPr>
            <p:spPr bwMode="white">
              <a:xfrm>
                <a:off x="0" y="4224"/>
                <a:ext cx="5760" cy="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051" name="Group 27"/>
            <p:cNvGrpSpPr>
              <a:grpSpLocks/>
            </p:cNvGrpSpPr>
            <p:nvPr userDrawn="1"/>
          </p:nvGrpSpPr>
          <p:grpSpPr bwMode="auto">
            <a:xfrm>
              <a:off x="192" y="0"/>
              <a:ext cx="5376" cy="4320"/>
              <a:chOff x="192" y="0"/>
              <a:chExt cx="5376" cy="4320"/>
            </a:xfrm>
          </p:grpSpPr>
          <p:sp>
            <p:nvSpPr>
              <p:cNvPr id="47132" name="Line 28"/>
              <p:cNvSpPr>
                <a:spLocks noChangeShapeType="1"/>
              </p:cNvSpPr>
              <p:nvPr userDrawn="1"/>
            </p:nvSpPr>
            <p:spPr bwMode="white">
              <a:xfrm>
                <a:off x="19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33" name="Line 29"/>
              <p:cNvSpPr>
                <a:spLocks noChangeShapeType="1"/>
              </p:cNvSpPr>
              <p:nvPr userDrawn="1"/>
            </p:nvSpPr>
            <p:spPr bwMode="white">
              <a:xfrm>
                <a:off x="38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34" name="Line 30"/>
              <p:cNvSpPr>
                <a:spLocks noChangeShapeType="1"/>
              </p:cNvSpPr>
              <p:nvPr userDrawn="1"/>
            </p:nvSpPr>
            <p:spPr bwMode="white">
              <a:xfrm>
                <a:off x="57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35" name="Line 31"/>
              <p:cNvSpPr>
                <a:spLocks noChangeShapeType="1"/>
              </p:cNvSpPr>
              <p:nvPr userDrawn="1"/>
            </p:nvSpPr>
            <p:spPr bwMode="white">
              <a:xfrm>
                <a:off x="76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36" name="Line 32"/>
              <p:cNvSpPr>
                <a:spLocks noChangeShapeType="1"/>
              </p:cNvSpPr>
              <p:nvPr userDrawn="1"/>
            </p:nvSpPr>
            <p:spPr bwMode="white">
              <a:xfrm>
                <a:off x="960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37" name="Line 33"/>
              <p:cNvSpPr>
                <a:spLocks noChangeShapeType="1"/>
              </p:cNvSpPr>
              <p:nvPr userDrawn="1"/>
            </p:nvSpPr>
            <p:spPr bwMode="white">
              <a:xfrm>
                <a:off x="115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38" name="Line 34"/>
              <p:cNvSpPr>
                <a:spLocks noChangeShapeType="1"/>
              </p:cNvSpPr>
              <p:nvPr userDrawn="1"/>
            </p:nvSpPr>
            <p:spPr bwMode="white">
              <a:xfrm>
                <a:off x="134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39" name="Line 35"/>
              <p:cNvSpPr>
                <a:spLocks noChangeShapeType="1"/>
              </p:cNvSpPr>
              <p:nvPr userDrawn="1"/>
            </p:nvSpPr>
            <p:spPr bwMode="white">
              <a:xfrm>
                <a:off x="153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40" name="Line 36"/>
              <p:cNvSpPr>
                <a:spLocks noChangeShapeType="1"/>
              </p:cNvSpPr>
              <p:nvPr userDrawn="1"/>
            </p:nvSpPr>
            <p:spPr bwMode="white">
              <a:xfrm>
                <a:off x="172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41" name="Line 37"/>
              <p:cNvSpPr>
                <a:spLocks noChangeShapeType="1"/>
              </p:cNvSpPr>
              <p:nvPr userDrawn="1"/>
            </p:nvSpPr>
            <p:spPr bwMode="white">
              <a:xfrm>
                <a:off x="1920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42" name="Line 38"/>
              <p:cNvSpPr>
                <a:spLocks noChangeShapeType="1"/>
              </p:cNvSpPr>
              <p:nvPr userDrawn="1"/>
            </p:nvSpPr>
            <p:spPr bwMode="white">
              <a:xfrm>
                <a:off x="211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43" name="Line 39"/>
              <p:cNvSpPr>
                <a:spLocks noChangeShapeType="1"/>
              </p:cNvSpPr>
              <p:nvPr userDrawn="1"/>
            </p:nvSpPr>
            <p:spPr bwMode="white">
              <a:xfrm>
                <a:off x="230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44" name="Line 40"/>
              <p:cNvSpPr>
                <a:spLocks noChangeShapeType="1"/>
              </p:cNvSpPr>
              <p:nvPr userDrawn="1"/>
            </p:nvSpPr>
            <p:spPr bwMode="white">
              <a:xfrm>
                <a:off x="249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45" name="Line 41"/>
              <p:cNvSpPr>
                <a:spLocks noChangeShapeType="1"/>
              </p:cNvSpPr>
              <p:nvPr userDrawn="1"/>
            </p:nvSpPr>
            <p:spPr bwMode="white">
              <a:xfrm>
                <a:off x="268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46" name="Line 42"/>
              <p:cNvSpPr>
                <a:spLocks noChangeShapeType="1"/>
              </p:cNvSpPr>
              <p:nvPr userDrawn="1"/>
            </p:nvSpPr>
            <p:spPr bwMode="white">
              <a:xfrm>
                <a:off x="2880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47" name="Line 43"/>
              <p:cNvSpPr>
                <a:spLocks noChangeShapeType="1"/>
              </p:cNvSpPr>
              <p:nvPr userDrawn="1"/>
            </p:nvSpPr>
            <p:spPr bwMode="white">
              <a:xfrm>
                <a:off x="307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48" name="Line 44"/>
              <p:cNvSpPr>
                <a:spLocks noChangeShapeType="1"/>
              </p:cNvSpPr>
              <p:nvPr userDrawn="1"/>
            </p:nvSpPr>
            <p:spPr bwMode="white">
              <a:xfrm>
                <a:off x="326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49" name="Line 45"/>
              <p:cNvSpPr>
                <a:spLocks noChangeShapeType="1"/>
              </p:cNvSpPr>
              <p:nvPr userDrawn="1"/>
            </p:nvSpPr>
            <p:spPr bwMode="white">
              <a:xfrm>
                <a:off x="345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50" name="Line 46"/>
              <p:cNvSpPr>
                <a:spLocks noChangeShapeType="1"/>
              </p:cNvSpPr>
              <p:nvPr userDrawn="1"/>
            </p:nvSpPr>
            <p:spPr bwMode="white">
              <a:xfrm>
                <a:off x="364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51" name="Line 47"/>
              <p:cNvSpPr>
                <a:spLocks noChangeShapeType="1"/>
              </p:cNvSpPr>
              <p:nvPr userDrawn="1"/>
            </p:nvSpPr>
            <p:spPr bwMode="white">
              <a:xfrm>
                <a:off x="3840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52" name="Line 48"/>
              <p:cNvSpPr>
                <a:spLocks noChangeShapeType="1"/>
              </p:cNvSpPr>
              <p:nvPr userDrawn="1"/>
            </p:nvSpPr>
            <p:spPr bwMode="white">
              <a:xfrm>
                <a:off x="403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53" name="Line 49"/>
              <p:cNvSpPr>
                <a:spLocks noChangeShapeType="1"/>
              </p:cNvSpPr>
              <p:nvPr userDrawn="1"/>
            </p:nvSpPr>
            <p:spPr bwMode="white">
              <a:xfrm>
                <a:off x="422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54" name="Line 50"/>
              <p:cNvSpPr>
                <a:spLocks noChangeShapeType="1"/>
              </p:cNvSpPr>
              <p:nvPr userDrawn="1"/>
            </p:nvSpPr>
            <p:spPr bwMode="white">
              <a:xfrm>
                <a:off x="441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55" name="Line 51"/>
              <p:cNvSpPr>
                <a:spLocks noChangeShapeType="1"/>
              </p:cNvSpPr>
              <p:nvPr userDrawn="1"/>
            </p:nvSpPr>
            <p:spPr bwMode="white">
              <a:xfrm>
                <a:off x="460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56" name="Line 52"/>
              <p:cNvSpPr>
                <a:spLocks noChangeShapeType="1"/>
              </p:cNvSpPr>
              <p:nvPr userDrawn="1"/>
            </p:nvSpPr>
            <p:spPr bwMode="white">
              <a:xfrm>
                <a:off x="4800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57" name="Line 53"/>
              <p:cNvSpPr>
                <a:spLocks noChangeShapeType="1"/>
              </p:cNvSpPr>
              <p:nvPr userDrawn="1"/>
            </p:nvSpPr>
            <p:spPr bwMode="white">
              <a:xfrm>
                <a:off x="4992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58" name="Line 54"/>
              <p:cNvSpPr>
                <a:spLocks noChangeShapeType="1"/>
              </p:cNvSpPr>
              <p:nvPr userDrawn="1"/>
            </p:nvSpPr>
            <p:spPr bwMode="white">
              <a:xfrm>
                <a:off x="5184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59" name="Line 55"/>
              <p:cNvSpPr>
                <a:spLocks noChangeShapeType="1"/>
              </p:cNvSpPr>
              <p:nvPr userDrawn="1"/>
            </p:nvSpPr>
            <p:spPr bwMode="white">
              <a:xfrm>
                <a:off x="5376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160" name="Line 56"/>
              <p:cNvSpPr>
                <a:spLocks noChangeShapeType="1"/>
              </p:cNvSpPr>
              <p:nvPr userDrawn="1"/>
            </p:nvSpPr>
            <p:spPr bwMode="white">
              <a:xfrm>
                <a:off x="5568" y="0"/>
                <a:ext cx="0" cy="4320"/>
              </a:xfrm>
              <a:prstGeom prst="line">
                <a:avLst/>
              </a:prstGeom>
              <a:noFill/>
              <a:ln w="9525">
                <a:pattFill prst="pct30">
                  <a:fgClr>
                    <a:schemeClr val="folHlink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47162" name="Line 58"/>
          <p:cNvSpPr>
            <a:spLocks noChangeShapeType="1"/>
          </p:cNvSpPr>
          <p:nvPr userDrawn="1"/>
        </p:nvSpPr>
        <p:spPr bwMode="ltGray">
          <a:xfrm>
            <a:off x="8839200" y="0"/>
            <a:ext cx="0" cy="2362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arrow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031" name="Group 59"/>
          <p:cNvGrpSpPr>
            <a:grpSpLocks/>
          </p:cNvGrpSpPr>
          <p:nvPr userDrawn="1"/>
        </p:nvGrpSpPr>
        <p:grpSpPr bwMode="auto">
          <a:xfrm>
            <a:off x="119063" y="1120775"/>
            <a:ext cx="1784350" cy="2324100"/>
            <a:chOff x="96" y="916"/>
            <a:chExt cx="2208" cy="2876"/>
          </a:xfrm>
        </p:grpSpPr>
        <p:sp>
          <p:nvSpPr>
            <p:cNvPr id="47164" name="Line 60"/>
            <p:cNvSpPr>
              <a:spLocks noChangeShapeType="1"/>
            </p:cNvSpPr>
            <p:nvPr userDrawn="1"/>
          </p:nvSpPr>
          <p:spPr bwMode="ltGray">
            <a:xfrm flipH="1">
              <a:off x="96" y="1038"/>
              <a:ext cx="2208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65" name="Line 61"/>
            <p:cNvSpPr>
              <a:spLocks noChangeShapeType="1"/>
            </p:cNvSpPr>
            <p:nvPr userDrawn="1"/>
          </p:nvSpPr>
          <p:spPr bwMode="ltGray">
            <a:xfrm>
              <a:off x="336" y="920"/>
              <a:ext cx="0" cy="287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66" name="Arc 62"/>
            <p:cNvSpPr>
              <a:spLocks/>
            </p:cNvSpPr>
            <p:nvPr userDrawn="1"/>
          </p:nvSpPr>
          <p:spPr bwMode="ltGray">
            <a:xfrm flipH="1">
              <a:off x="218" y="916"/>
              <a:ext cx="238" cy="240"/>
            </a:xfrm>
            <a:custGeom>
              <a:avLst/>
              <a:gdLst>
                <a:gd name="G0" fmla="+- 21595 0 0"/>
                <a:gd name="G1" fmla="+- 21600 0 0"/>
                <a:gd name="G2" fmla="+- 21600 0 0"/>
                <a:gd name="T0" fmla="*/ 21114 w 43195"/>
                <a:gd name="T1" fmla="*/ 5 h 43200"/>
                <a:gd name="T2" fmla="*/ 0 w 43195"/>
                <a:gd name="T3" fmla="*/ 22056 h 43200"/>
                <a:gd name="T4" fmla="*/ 21595 w 4319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5" h="43200" fill="none" extrusionOk="0">
                  <a:moveTo>
                    <a:pt x="21114" y="5"/>
                  </a:moveTo>
                  <a:cubicBezTo>
                    <a:pt x="21274" y="1"/>
                    <a:pt x="21434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  <a:cubicBezTo>
                    <a:pt x="43195" y="33529"/>
                    <a:pt x="33524" y="43200"/>
                    <a:pt x="21595" y="43200"/>
                  </a:cubicBezTo>
                  <a:cubicBezTo>
                    <a:pt x="9843" y="43200"/>
                    <a:pt x="247" y="33805"/>
                    <a:pt x="-1" y="22056"/>
                  </a:cubicBezTo>
                </a:path>
                <a:path w="43195" h="43200" stroke="0" extrusionOk="0">
                  <a:moveTo>
                    <a:pt x="21114" y="5"/>
                  </a:moveTo>
                  <a:cubicBezTo>
                    <a:pt x="21274" y="1"/>
                    <a:pt x="21434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  <a:cubicBezTo>
                    <a:pt x="43195" y="33529"/>
                    <a:pt x="33524" y="43200"/>
                    <a:pt x="21595" y="43200"/>
                  </a:cubicBezTo>
                  <a:cubicBezTo>
                    <a:pt x="9843" y="43200"/>
                    <a:pt x="247" y="33805"/>
                    <a:pt x="-1" y="22056"/>
                  </a:cubicBezTo>
                  <a:lnTo>
                    <a:pt x="21595" y="21600"/>
                  </a:lnTo>
                  <a:close/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32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581025" y="385763"/>
            <a:ext cx="8123238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0375" y="1336675"/>
            <a:ext cx="8237538" cy="521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7174" name="Line 70"/>
          <p:cNvSpPr>
            <a:spLocks noChangeShapeType="1"/>
          </p:cNvSpPr>
          <p:nvPr userDrawn="1"/>
        </p:nvSpPr>
        <p:spPr bwMode="auto">
          <a:xfrm>
            <a:off x="123825" y="419100"/>
            <a:ext cx="824865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47175" name="Line 71"/>
          <p:cNvSpPr>
            <a:spLocks noChangeShapeType="1"/>
          </p:cNvSpPr>
          <p:nvPr userDrawn="1"/>
        </p:nvSpPr>
        <p:spPr bwMode="auto">
          <a:xfrm>
            <a:off x="457200" y="114300"/>
            <a:ext cx="0" cy="104775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47177" name="Line 73"/>
          <p:cNvSpPr>
            <a:spLocks noChangeShapeType="1"/>
          </p:cNvSpPr>
          <p:nvPr userDrawn="1"/>
        </p:nvSpPr>
        <p:spPr bwMode="auto">
          <a:xfrm>
            <a:off x="8848725" y="5486400"/>
            <a:ext cx="0" cy="1066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arrow" w="med" len="med"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47178" name="Line 74"/>
          <p:cNvSpPr>
            <a:spLocks noChangeShapeType="1"/>
          </p:cNvSpPr>
          <p:nvPr userDrawn="1"/>
        </p:nvSpPr>
        <p:spPr bwMode="auto">
          <a:xfrm flipH="1">
            <a:off x="7762875" y="6562725"/>
            <a:ext cx="108585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arrow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47179" name="Line 75"/>
          <p:cNvSpPr>
            <a:spLocks noChangeShapeType="1"/>
          </p:cNvSpPr>
          <p:nvPr userDrawn="1"/>
        </p:nvSpPr>
        <p:spPr bwMode="auto">
          <a:xfrm>
            <a:off x="8982075" y="5791200"/>
            <a:ext cx="0" cy="914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arrow" w="med" len="med"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47180" name="Line 76"/>
          <p:cNvSpPr>
            <a:spLocks noChangeShapeType="1"/>
          </p:cNvSpPr>
          <p:nvPr userDrawn="1"/>
        </p:nvSpPr>
        <p:spPr bwMode="auto">
          <a:xfrm flipH="1">
            <a:off x="8096250" y="6705600"/>
            <a:ext cx="885825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arrow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47181" name="Line 77"/>
          <p:cNvSpPr>
            <a:spLocks noChangeShapeType="1"/>
          </p:cNvSpPr>
          <p:nvPr userDrawn="1"/>
        </p:nvSpPr>
        <p:spPr bwMode="auto">
          <a:xfrm>
            <a:off x="8972550" y="0"/>
            <a:ext cx="0" cy="181927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arrow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47173" name="Oval 69"/>
          <p:cNvSpPr>
            <a:spLocks noChangeArrowheads="1"/>
          </p:cNvSpPr>
          <p:nvPr userDrawn="1"/>
        </p:nvSpPr>
        <p:spPr bwMode="auto">
          <a:xfrm>
            <a:off x="219075" y="180975"/>
            <a:ext cx="466725" cy="466725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7176" name="Rectangle 72"/>
          <p:cNvSpPr>
            <a:spLocks noChangeArrowheads="1"/>
          </p:cNvSpPr>
          <p:nvPr userDrawn="1"/>
        </p:nvSpPr>
        <p:spPr bwMode="auto">
          <a:xfrm>
            <a:off x="466725" y="171450"/>
            <a:ext cx="233363" cy="2381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7184" name="Line 80"/>
          <p:cNvSpPr>
            <a:spLocks noChangeShapeType="1"/>
          </p:cNvSpPr>
          <p:nvPr userDrawn="1"/>
        </p:nvSpPr>
        <p:spPr bwMode="auto">
          <a:xfrm>
            <a:off x="608013" y="161925"/>
            <a:ext cx="0" cy="247650"/>
          </a:xfrm>
          <a:prstGeom prst="line">
            <a:avLst/>
          </a:prstGeom>
          <a:noFill/>
          <a:ln w="9525">
            <a:pattFill prst="pct60">
              <a:fgClr>
                <a:schemeClr val="bg1"/>
              </a:fgClr>
              <a:bgClr>
                <a:schemeClr val="folHlink"/>
              </a:bgClr>
            </a:patt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47185" name="Line 81"/>
          <p:cNvSpPr>
            <a:spLocks noChangeShapeType="1"/>
          </p:cNvSpPr>
          <p:nvPr userDrawn="1"/>
        </p:nvSpPr>
        <p:spPr bwMode="auto">
          <a:xfrm flipH="1">
            <a:off x="465138" y="306388"/>
            <a:ext cx="238125" cy="0"/>
          </a:xfrm>
          <a:prstGeom prst="line">
            <a:avLst/>
          </a:prstGeom>
          <a:noFill/>
          <a:ln w="9525">
            <a:pattFill prst="pct60">
              <a:fgClr>
                <a:schemeClr val="bg1"/>
              </a:fgClr>
              <a:bgClr>
                <a:schemeClr val="folHlink"/>
              </a:bgClr>
            </a:patt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47189" name="AutoShape 85">
            <a:hlinkClick r:id="" action="ppaction://hlinkshowjump?jump=firstslide" highlightClick="1"/>
          </p:cNvPr>
          <p:cNvSpPr>
            <a:spLocks noChangeArrowheads="1"/>
          </p:cNvSpPr>
          <p:nvPr userDrawn="1"/>
        </p:nvSpPr>
        <p:spPr bwMode="auto">
          <a:xfrm>
            <a:off x="8523288" y="0"/>
            <a:ext cx="327025" cy="309563"/>
          </a:xfrm>
          <a:prstGeom prst="actionButtonHome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7192" name="Text Box 88"/>
          <p:cNvSpPr txBox="1">
            <a:spLocks noChangeArrowheads="1"/>
          </p:cNvSpPr>
          <p:nvPr userDrawn="1"/>
        </p:nvSpPr>
        <p:spPr bwMode="auto">
          <a:xfrm>
            <a:off x="-33338" y="6505575"/>
            <a:ext cx="2173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A1A1C1"/>
                </a:solidFill>
              </a:rPr>
              <a:t>Copyright </a:t>
            </a:r>
            <a:r>
              <a:rPr lang="en-US" sz="1000" dirty="0" smtClean="0">
                <a:solidFill>
                  <a:srgbClr val="A1A1C1"/>
                </a:solidFill>
                <a:latin typeface="Times New Roman"/>
                <a:cs typeface="Arial" charset="0"/>
              </a:rPr>
              <a:t>©</a:t>
            </a:r>
            <a:r>
              <a:rPr lang="en-US" sz="1000" dirty="0" smtClean="0">
                <a:solidFill>
                  <a:srgbClr val="A1A1C1"/>
                </a:solidFill>
              </a:rPr>
              <a:t>2010 </a:t>
            </a:r>
            <a:r>
              <a:rPr lang="en-US" sz="1000" dirty="0">
                <a:solidFill>
                  <a:srgbClr val="A1A1C1"/>
                </a:solidFill>
              </a:rPr>
              <a:t>by K. Plantenberg</a:t>
            </a:r>
          </a:p>
          <a:p>
            <a:pPr>
              <a:defRPr/>
            </a:pPr>
            <a:r>
              <a:rPr lang="en-US" sz="1000" dirty="0">
                <a:solidFill>
                  <a:srgbClr val="A1A1C1"/>
                </a:solidFill>
              </a:rPr>
              <a:t>Restricted 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cs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cs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cs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cs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cs typeface="Times New Roman" pitchFamily="18" charset="0"/>
        </a:defRPr>
      </a:lvl9pPr>
    </p:titleStyle>
    <p:bodyStyle>
      <a:lvl1pPr marL="400050" indent="-4000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1030288" indent="-5159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→"/>
        <a:defRPr sz="2800">
          <a:solidFill>
            <a:schemeClr val="tx1"/>
          </a:solidFill>
          <a:latin typeface="+mn-lt"/>
          <a:cs typeface="+mn-cs"/>
        </a:defRPr>
      </a:lvl2pPr>
      <a:lvl3pPr marL="1439863" indent="-2952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2000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839913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2238375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  <a:cs typeface="+mn-cs"/>
        </a:defRPr>
      </a:lvl5pPr>
      <a:lvl6pPr marL="2695575" indent="-284163" algn="l" rtl="0" fontAlgn="base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  <a:cs typeface="+mn-cs"/>
        </a:defRPr>
      </a:lvl6pPr>
      <a:lvl7pPr marL="3152775" indent="-284163" algn="l" rtl="0" fontAlgn="base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  <a:cs typeface="+mn-cs"/>
        </a:defRPr>
      </a:lvl7pPr>
      <a:lvl8pPr marL="3609975" indent="-284163" algn="l" rtl="0" fontAlgn="base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  <a:cs typeface="+mn-cs"/>
        </a:defRPr>
      </a:lvl8pPr>
      <a:lvl9pPr marL="4067175" indent="-284163" algn="l" rtl="0" fontAlgn="base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slide" Target="slide3.xml"/><Relationship Id="rId5" Type="http://schemas.openxmlformats.org/officeDocument/2006/relationships/slide" Target="slide4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58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59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60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61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61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62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63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64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65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6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0.xml"/><Relationship Id="rId3" Type="http://schemas.openxmlformats.org/officeDocument/2006/relationships/slide" Target="slide11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67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68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69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70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71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6.xml"/><Relationship Id="rId3" Type="http://schemas.openxmlformats.org/officeDocument/2006/relationships/slide" Target="slide12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72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73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75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76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2.xml"/><Relationship Id="rId3" Type="http://schemas.openxmlformats.org/officeDocument/2006/relationships/slide" Target="slide13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77.jpe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78.jpe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79.jpe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80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81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8.xml"/><Relationship Id="rId3" Type="http://schemas.openxmlformats.org/officeDocument/2006/relationships/slide" Target="slide74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8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83.jpe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slide" Target="slide135.xml"/><Relationship Id="rId5" Type="http://schemas.openxmlformats.org/officeDocument/2006/relationships/slide" Target="slide106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3.xml"/><Relationship Id="rId3" Type="http://schemas.openxmlformats.org/officeDocument/2006/relationships/slide" Target="slide13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4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4" Type="http://schemas.openxmlformats.org/officeDocument/2006/relationships/slide" Target="slide9.xml"/><Relationship Id="rId5" Type="http://schemas.openxmlformats.org/officeDocument/2006/relationships/slide" Target="slide11.xml"/><Relationship Id="rId6" Type="http://schemas.openxmlformats.org/officeDocument/2006/relationships/slide" Target="slide15.xml"/><Relationship Id="rId7" Type="http://schemas.openxmlformats.org/officeDocument/2006/relationships/slide" Target="slide31.xml"/><Relationship Id="rId8" Type="http://schemas.openxmlformats.org/officeDocument/2006/relationships/slide" Target="slide40.xml"/><Relationship Id="rId9" Type="http://schemas.openxmlformats.org/officeDocument/2006/relationships/slide" Target="slide73.xml"/><Relationship Id="rId10" Type="http://schemas.openxmlformats.org/officeDocument/2006/relationships/slide" Target="slide9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slide" Target="slide3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slide" Target="slide13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slide" Target="slide37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4" Type="http://schemas.openxmlformats.org/officeDocument/2006/relationships/slide" Target="slide51.xml"/><Relationship Id="rId5" Type="http://schemas.openxmlformats.org/officeDocument/2006/relationships/slide" Target="slide61.xml"/><Relationship Id="rId6" Type="http://schemas.openxmlformats.org/officeDocument/2006/relationships/slide" Target="slide110.xml"/><Relationship Id="rId7" Type="http://schemas.openxmlformats.org/officeDocument/2006/relationships/slide" Target="slide116.xml"/><Relationship Id="rId8" Type="http://schemas.openxmlformats.org/officeDocument/2006/relationships/slide" Target="slide122.xml"/><Relationship Id="rId9" Type="http://schemas.openxmlformats.org/officeDocument/2006/relationships/slide" Target="slide128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slide" Target="slide13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slide" Target="slide6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6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6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slide" Target="slide7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5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6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7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8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9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0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1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3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4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35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3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39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43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43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44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45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46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47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48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49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51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52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52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53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54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55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56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Chapter 1</a:t>
            </a:r>
            <a:br>
              <a:rPr lang="en-US" dirty="0" smtClean="0"/>
            </a:br>
            <a:r>
              <a:rPr lang="en-US" dirty="0" smtClean="0"/>
              <a:t>Orthographic Projection</a:t>
            </a:r>
          </a:p>
        </p:txBody>
      </p:sp>
      <p:sp>
        <p:nvSpPr>
          <p:cNvPr id="3075" name="Rectangle 7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hlinkClick r:id="rId3" action="ppaction://hlinksldjump"/>
              </a:rPr>
              <a:t>Basic Topics</a:t>
            </a:r>
            <a:endParaRPr lang="en-US" smtClean="0"/>
          </a:p>
          <a:p>
            <a:pPr eaLnBrk="1" hangingPunct="1"/>
            <a:r>
              <a:rPr lang="en-US" smtClean="0">
                <a:hlinkClick r:id="rId4" action="ppaction://hlinksldjump"/>
              </a:rPr>
              <a:t>Advanced Topics</a:t>
            </a:r>
            <a:endParaRPr lang="en-US" smtClean="0"/>
          </a:p>
          <a:p>
            <a:pPr eaLnBrk="1" hangingPunct="1"/>
            <a:r>
              <a:rPr lang="en-US" smtClean="0">
                <a:hlinkClick r:id="rId5" action="ppaction://hlinksldjump"/>
              </a:rPr>
              <a:t>Exercises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Summary</a:t>
            </a:r>
          </a:p>
        </p:txBody>
      </p:sp>
      <p:sp>
        <p:nvSpPr>
          <p:cNvPr id="1229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What will we learn in Chapter 1?</a:t>
            </a:r>
          </a:p>
          <a:p>
            <a:pPr lvl="1" eaLnBrk="1" hangingPunct="1"/>
            <a:r>
              <a:rPr lang="en-US" dirty="0" smtClean="0"/>
              <a:t>How to create an orthographic projection. 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Key points</a:t>
            </a:r>
          </a:p>
          <a:p>
            <a:pPr lvl="1" eaLnBrk="1" hangingPunct="1"/>
            <a:r>
              <a:rPr lang="en-US" dirty="0" smtClean="0"/>
              <a:t>An orthographic projection is a 2-D representation of a 3-D object.</a:t>
            </a:r>
          </a:p>
          <a:p>
            <a:pPr lvl="1"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Creating an O</a:t>
            </a:r>
            <a:r>
              <a:rPr lang="en-US" sz="2400" smtClean="0"/>
              <a:t>rthographic</a:t>
            </a:r>
            <a:r>
              <a:rPr lang="en-US" smtClean="0"/>
              <a:t> P</a:t>
            </a:r>
            <a:r>
              <a:rPr lang="en-US" sz="2400" smtClean="0"/>
              <a:t>rojection</a:t>
            </a:r>
          </a:p>
        </p:txBody>
      </p:sp>
      <p:sp>
        <p:nvSpPr>
          <p:cNvPr id="104451" name="Rectangle 22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60375" y="1336675"/>
            <a:ext cx="2678113" cy="5218113"/>
          </a:xfrm>
        </p:spPr>
        <p:txBody>
          <a:bodyPr/>
          <a:lstStyle/>
          <a:p>
            <a:pPr eaLnBrk="1" hangingPunct="1"/>
            <a:r>
              <a:rPr lang="en-US" b="0" smtClean="0"/>
              <a:t>Project back to the front view.</a:t>
            </a:r>
          </a:p>
        </p:txBody>
      </p:sp>
      <p:pic>
        <p:nvPicPr>
          <p:cNvPr id="104452" name="Picture 23" descr="ortho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4525" y="1412875"/>
            <a:ext cx="5538788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Creating an O</a:t>
            </a:r>
            <a:r>
              <a:rPr lang="en-US" sz="2400" smtClean="0"/>
              <a:t>rthographic</a:t>
            </a:r>
            <a:r>
              <a:rPr lang="en-US" smtClean="0"/>
              <a:t> P</a:t>
            </a:r>
            <a:r>
              <a:rPr lang="en-US" sz="2400" smtClean="0"/>
              <a:t>rojection</a:t>
            </a:r>
          </a:p>
        </p:txBody>
      </p:sp>
      <p:sp>
        <p:nvSpPr>
          <p:cNvPr id="105475" name="Rectangle 2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60375" y="1336675"/>
            <a:ext cx="2714625" cy="5218113"/>
          </a:xfrm>
        </p:spPr>
        <p:txBody>
          <a:bodyPr/>
          <a:lstStyle/>
          <a:p>
            <a:pPr eaLnBrk="1" hangingPunct="1"/>
            <a:r>
              <a:rPr lang="en-US" b="0" smtClean="0"/>
              <a:t>Draw a 45</a:t>
            </a:r>
            <a:r>
              <a:rPr lang="en-US" b="0" smtClean="0">
                <a:sym typeface="Symbol" pitchFamily="18" charset="2"/>
              </a:rPr>
              <a:t></a:t>
            </a:r>
            <a:r>
              <a:rPr lang="en-US" b="0" smtClean="0"/>
              <a:t> projector off the front view.</a:t>
            </a:r>
          </a:p>
        </p:txBody>
      </p:sp>
      <p:pic>
        <p:nvPicPr>
          <p:cNvPr id="105476" name="Picture 25" descr="ortho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1513" y="1422400"/>
            <a:ext cx="5538787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Creating an O</a:t>
            </a:r>
            <a:r>
              <a:rPr lang="en-US" sz="2400" smtClean="0"/>
              <a:t>rthographic</a:t>
            </a:r>
            <a:r>
              <a:rPr lang="en-US" smtClean="0"/>
              <a:t> P</a:t>
            </a:r>
            <a:r>
              <a:rPr lang="en-US" sz="2400" smtClean="0"/>
              <a:t>rojection</a:t>
            </a:r>
          </a:p>
        </p:txBody>
      </p:sp>
      <p:sp>
        <p:nvSpPr>
          <p:cNvPr id="106499" name="Rectangle 32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60375" y="1336675"/>
            <a:ext cx="2678113" cy="5218113"/>
          </a:xfrm>
        </p:spPr>
        <p:txBody>
          <a:bodyPr/>
          <a:lstStyle/>
          <a:p>
            <a:pPr eaLnBrk="1" hangingPunct="1"/>
            <a:r>
              <a:rPr lang="en-US" b="0" smtClean="0"/>
              <a:t>Draw projectors over to the 45</a:t>
            </a:r>
            <a:r>
              <a:rPr lang="en-US" b="0" smtClean="0">
                <a:sym typeface="Symbol" pitchFamily="18" charset="2"/>
              </a:rPr>
              <a:t></a:t>
            </a:r>
            <a:r>
              <a:rPr lang="en-US" b="0" smtClean="0"/>
              <a:t> line and down.</a:t>
            </a:r>
          </a:p>
        </p:txBody>
      </p:sp>
      <p:pic>
        <p:nvPicPr>
          <p:cNvPr id="106500" name="Picture 33" descr="ortho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94050" y="1422400"/>
            <a:ext cx="5538788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Creating an O</a:t>
            </a:r>
            <a:r>
              <a:rPr lang="en-US" sz="2400" smtClean="0"/>
              <a:t>rthographic</a:t>
            </a:r>
            <a:r>
              <a:rPr lang="en-US" smtClean="0"/>
              <a:t> P</a:t>
            </a:r>
            <a:r>
              <a:rPr lang="en-US" sz="2400" smtClean="0"/>
              <a:t>rojection</a:t>
            </a:r>
          </a:p>
        </p:txBody>
      </p:sp>
      <p:sp>
        <p:nvSpPr>
          <p:cNvPr id="107523" name="Rectangle 28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60375" y="1336675"/>
            <a:ext cx="2660650" cy="5218113"/>
          </a:xfrm>
        </p:spPr>
        <p:txBody>
          <a:bodyPr/>
          <a:lstStyle/>
          <a:p>
            <a:pPr eaLnBrk="1" hangingPunct="1"/>
            <a:r>
              <a:rPr lang="en-US" b="0" smtClean="0"/>
              <a:t>Draw the right side view.</a:t>
            </a:r>
          </a:p>
        </p:txBody>
      </p:sp>
      <p:pic>
        <p:nvPicPr>
          <p:cNvPr id="107524" name="Picture 29" descr="ortho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7863" y="1422400"/>
            <a:ext cx="5538787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Creating an O</a:t>
            </a:r>
            <a:r>
              <a:rPr lang="en-US" sz="2400" smtClean="0"/>
              <a:t>rthographic</a:t>
            </a:r>
            <a:r>
              <a:rPr lang="en-US" smtClean="0"/>
              <a:t> P</a:t>
            </a:r>
            <a:r>
              <a:rPr lang="en-US" sz="2400" smtClean="0"/>
              <a:t>rojection</a:t>
            </a:r>
          </a:p>
        </p:txBody>
      </p:sp>
      <p:sp>
        <p:nvSpPr>
          <p:cNvPr id="108547" name="Rectangle 28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60375" y="1336675"/>
            <a:ext cx="2679700" cy="5218113"/>
          </a:xfrm>
        </p:spPr>
        <p:txBody>
          <a:bodyPr/>
          <a:lstStyle/>
          <a:p>
            <a:pPr eaLnBrk="1" hangingPunct="1"/>
            <a:r>
              <a:rPr lang="en-US" b="0" smtClean="0"/>
              <a:t>Project back if needed.</a:t>
            </a:r>
          </a:p>
        </p:txBody>
      </p:sp>
      <p:pic>
        <p:nvPicPr>
          <p:cNvPr id="108548" name="Picture 29" descr="ortho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7863" y="1422400"/>
            <a:ext cx="5538787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Creating an O</a:t>
            </a:r>
            <a:r>
              <a:rPr lang="en-US" sz="2400" smtClean="0"/>
              <a:t>rthographic</a:t>
            </a:r>
            <a:r>
              <a:rPr lang="en-US" smtClean="0"/>
              <a:t> P</a:t>
            </a:r>
            <a:r>
              <a:rPr lang="en-US" sz="2400" smtClean="0"/>
              <a:t>rojection</a:t>
            </a:r>
          </a:p>
        </p:txBody>
      </p:sp>
      <p:sp>
        <p:nvSpPr>
          <p:cNvPr id="109571" name="Rectangle 32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60375" y="1336675"/>
            <a:ext cx="2805113" cy="5218113"/>
          </a:xfrm>
        </p:spPr>
        <p:txBody>
          <a:bodyPr/>
          <a:lstStyle/>
          <a:p>
            <a:pPr eaLnBrk="1" hangingPunct="1"/>
            <a:r>
              <a:rPr lang="en-US" b="0" smtClean="0"/>
              <a:t>Draw centerlines where necessary.</a:t>
            </a:r>
          </a:p>
        </p:txBody>
      </p:sp>
      <p:pic>
        <p:nvPicPr>
          <p:cNvPr id="109572" name="Picture 35" descr="ortho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92463" y="1412875"/>
            <a:ext cx="5538787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Creating an O</a:t>
            </a:r>
            <a:r>
              <a:rPr lang="en-US" sz="2400" smtClean="0"/>
              <a:t>rthographic</a:t>
            </a:r>
            <a:r>
              <a:rPr lang="en-US" smtClean="0"/>
              <a:t> P</a:t>
            </a:r>
            <a:r>
              <a:rPr lang="en-US" sz="2400" smtClean="0"/>
              <a:t>rojection</a:t>
            </a:r>
          </a:p>
        </p:txBody>
      </p:sp>
      <p:sp>
        <p:nvSpPr>
          <p:cNvPr id="110595" name="Rectangle 8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0596" name="Rectangle 3"/>
          <p:cNvSpPr>
            <a:spLocks noChangeArrowheads="1"/>
          </p:cNvSpPr>
          <p:nvPr/>
        </p:nvSpPr>
        <p:spPr bwMode="auto">
          <a:xfrm>
            <a:off x="1933575" y="1319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10597" name="Picture 10" descr="Creating an ortho"/>
          <p:cNvPicPr>
            <a:picLocks noChangeAspect="1" noChangeArrowheads="1"/>
          </p:cNvPicPr>
          <p:nvPr/>
        </p:nvPicPr>
        <p:blipFill>
          <a:blip r:embed="rId3"/>
          <a:srcRect l="993" t="725" r="993" b="1262"/>
          <a:stretch>
            <a:fillRect/>
          </a:stretch>
        </p:blipFill>
        <p:spPr bwMode="auto">
          <a:xfrm>
            <a:off x="2068513" y="1363663"/>
            <a:ext cx="5481637" cy="50736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Completed Drawing</a:t>
            </a:r>
          </a:p>
        </p:txBody>
      </p:sp>
      <p:sp>
        <p:nvSpPr>
          <p:cNvPr id="111619" name="Rectangle 6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1620" name="Picture 4" descr="completed draw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1163" y="1335088"/>
            <a:ext cx="6142037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Projection Symbol</a:t>
            </a:r>
          </a:p>
        </p:txBody>
      </p:sp>
      <p:sp>
        <p:nvSpPr>
          <p:cNvPr id="11264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0" dirty="0" smtClean="0"/>
              <a:t>United States = </a:t>
            </a:r>
            <a:r>
              <a:rPr lang="en-US" dirty="0" smtClean="0"/>
              <a:t>3rd</a:t>
            </a:r>
            <a:r>
              <a:rPr lang="en-US" b="0" dirty="0" smtClean="0"/>
              <a:t> angle projection </a:t>
            </a:r>
          </a:p>
          <a:p>
            <a:pPr eaLnBrk="1" hangingPunct="1"/>
            <a:r>
              <a:rPr lang="en-US" b="0" dirty="0" smtClean="0"/>
              <a:t>Europe = </a:t>
            </a:r>
            <a:r>
              <a:rPr lang="en-US" dirty="0" smtClean="0"/>
              <a:t>1st</a:t>
            </a:r>
            <a:r>
              <a:rPr lang="en-US" b="0" dirty="0" smtClean="0"/>
              <a:t> angle projection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112644" name="Picture 4" descr="Projection%20symbol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l="1645" t="3519" r="1382" b="1947"/>
          <a:stretch>
            <a:fillRect/>
          </a:stretch>
        </p:blipFill>
        <p:spPr>
          <a:xfrm>
            <a:off x="571500" y="2898775"/>
            <a:ext cx="8050213" cy="2828925"/>
          </a:xfrm>
          <a:noFill/>
          <a:ln>
            <a:solidFill>
              <a:schemeClr val="hlink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12" descr="1st angle versus 3rd angle"/>
          <p:cNvPicPr>
            <a:picLocks noChangeAspect="1" noChangeArrowheads="1"/>
          </p:cNvPicPr>
          <p:nvPr/>
        </p:nvPicPr>
        <p:blipFill>
          <a:blip r:embed="rId3"/>
          <a:srcRect l="2185" t="1123" r="2159" b="1913"/>
          <a:stretch>
            <a:fillRect/>
          </a:stretch>
        </p:blipFill>
        <p:spPr bwMode="auto">
          <a:xfrm>
            <a:off x="1460500" y="2403475"/>
            <a:ext cx="6094413" cy="40576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136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Angle &amp; 3</a:t>
            </a:r>
            <a:r>
              <a:rPr lang="en-US" baseline="30000" dirty="0" smtClean="0"/>
              <a:t>rd</a:t>
            </a:r>
            <a:r>
              <a:rPr lang="en-US" dirty="0" smtClean="0"/>
              <a:t> Angle</a:t>
            </a:r>
          </a:p>
        </p:txBody>
      </p:sp>
      <p:sp>
        <p:nvSpPr>
          <p:cNvPr id="113668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0" dirty="0" smtClean="0"/>
              <a:t>Which orthographic projection uses 1</a:t>
            </a:r>
            <a:r>
              <a:rPr lang="en-US" b="0" baseline="30000" dirty="0" smtClean="0"/>
              <a:t>st</a:t>
            </a:r>
            <a:r>
              <a:rPr lang="en-US" b="0" dirty="0" smtClean="0"/>
              <a:t> angle projection and which uses 3</a:t>
            </a:r>
            <a:r>
              <a:rPr lang="en-US" b="0" baseline="30000" dirty="0" smtClean="0"/>
              <a:t>rd</a:t>
            </a:r>
            <a:r>
              <a:rPr lang="en-US" b="0" dirty="0" smtClean="0"/>
              <a:t>.</a:t>
            </a:r>
          </a:p>
        </p:txBody>
      </p:sp>
      <p:sp>
        <p:nvSpPr>
          <p:cNvPr id="347141" name="Text Box 5"/>
          <p:cNvSpPr txBox="1">
            <a:spLocks noChangeArrowheads="1"/>
          </p:cNvSpPr>
          <p:nvPr/>
        </p:nvSpPr>
        <p:spPr bwMode="auto">
          <a:xfrm>
            <a:off x="1536700" y="3711575"/>
            <a:ext cx="1409700" cy="4667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</a:t>
            </a:r>
            <a:r>
              <a:rPr lang="en-US" baseline="30000"/>
              <a:t>rd</a:t>
            </a:r>
            <a:r>
              <a:rPr lang="en-US"/>
              <a:t> Angle</a:t>
            </a:r>
          </a:p>
        </p:txBody>
      </p:sp>
      <p:sp>
        <p:nvSpPr>
          <p:cNvPr id="347142" name="Text Box 6"/>
          <p:cNvSpPr txBox="1">
            <a:spLocks noChangeArrowheads="1"/>
          </p:cNvSpPr>
          <p:nvPr/>
        </p:nvSpPr>
        <p:spPr bwMode="auto">
          <a:xfrm>
            <a:off x="6115050" y="3713163"/>
            <a:ext cx="1387475" cy="4667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Angle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7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7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41" grpId="0" animBg="1"/>
      <p:bldP spid="3471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Orthographic Projection</a:t>
            </a:r>
          </a:p>
        </p:txBody>
      </p:sp>
      <p:sp>
        <p:nvSpPr>
          <p:cNvPr id="1331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1.2)  Orthographic Projection Introduction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Exercise 1-4</a:t>
            </a:r>
          </a:p>
        </p:txBody>
      </p:sp>
      <p:sp>
        <p:nvSpPr>
          <p:cNvPr id="11469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Missing lines 1</a:t>
            </a:r>
          </a:p>
        </p:txBody>
      </p:sp>
      <p:sp>
        <p:nvSpPr>
          <p:cNvPr id="114692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29600" y="0"/>
            <a:ext cx="296863" cy="306388"/>
          </a:xfrm>
          <a:prstGeom prst="actionButtonForwardNex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Exercise 1-4</a:t>
            </a:r>
          </a:p>
        </p:txBody>
      </p:sp>
      <p:sp>
        <p:nvSpPr>
          <p:cNvPr id="11571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800" b="0" smtClean="0"/>
              <a:t>Fill in the missing lines in the front, right side, and top views.</a:t>
            </a:r>
            <a:r>
              <a:rPr lang="en-US" sz="2800" smtClean="0"/>
              <a:t>  </a:t>
            </a:r>
          </a:p>
        </p:txBody>
      </p:sp>
      <p:pic>
        <p:nvPicPr>
          <p:cNvPr id="115716" name="Picture 9" descr="Fill in the missing lines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1060" t="1613" r="1877" b="1218"/>
          <a:stretch>
            <a:fillRect/>
          </a:stretch>
        </p:blipFill>
        <p:spPr>
          <a:xfrm>
            <a:off x="4897438" y="1293813"/>
            <a:ext cx="3838575" cy="5156200"/>
          </a:xfrm>
          <a:noFill/>
          <a:ln>
            <a:solidFill>
              <a:schemeClr val="hlink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12" descr="Fill in the missing lines 1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l="706" t="806" r="1767" b="1053"/>
          <a:stretch>
            <a:fillRect/>
          </a:stretch>
        </p:blipFill>
        <p:spPr>
          <a:xfrm>
            <a:off x="3221038" y="0"/>
            <a:ext cx="5064125" cy="6838950"/>
          </a:xfrm>
          <a:noFill/>
        </p:spPr>
      </p:pic>
      <p:sp>
        <p:nvSpPr>
          <p:cNvPr id="116739" name="Line 7"/>
          <p:cNvSpPr>
            <a:spLocks noChangeShapeType="1"/>
          </p:cNvSpPr>
          <p:nvPr/>
        </p:nvSpPr>
        <p:spPr bwMode="auto">
          <a:xfrm>
            <a:off x="3068638" y="4908550"/>
            <a:ext cx="1135062" cy="7874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6740" name="Text Box 6"/>
          <p:cNvSpPr txBox="1">
            <a:spLocks noChangeArrowheads="1"/>
          </p:cNvSpPr>
          <p:nvPr/>
        </p:nvSpPr>
        <p:spPr bwMode="auto">
          <a:xfrm>
            <a:off x="915988" y="4103688"/>
            <a:ext cx="2222500" cy="1216025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1 missing visible line in the front view.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10" descr="Fill in the missing lines 1a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l="706" t="922" r="1590" b="1053"/>
          <a:stretch>
            <a:fillRect/>
          </a:stretch>
        </p:blipFill>
        <p:spPr>
          <a:xfrm>
            <a:off x="3230563" y="11113"/>
            <a:ext cx="5046662" cy="6792912"/>
          </a:xfrm>
          <a:noFill/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22275" y="4103688"/>
            <a:ext cx="5662613" cy="1946275"/>
            <a:chOff x="266" y="2585"/>
            <a:chExt cx="3567" cy="1226"/>
          </a:xfrm>
        </p:grpSpPr>
        <p:sp>
          <p:nvSpPr>
            <p:cNvPr id="117764" name="Line 6"/>
            <p:cNvSpPr>
              <a:spLocks noChangeShapeType="1"/>
            </p:cNvSpPr>
            <p:nvPr/>
          </p:nvSpPr>
          <p:spPr bwMode="auto">
            <a:xfrm>
              <a:off x="1933" y="3092"/>
              <a:ext cx="1900" cy="483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lg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7765" name="Text Box 7"/>
            <p:cNvSpPr txBox="1">
              <a:spLocks noChangeArrowheads="1"/>
            </p:cNvSpPr>
            <p:nvPr/>
          </p:nvSpPr>
          <p:spPr bwMode="auto">
            <a:xfrm>
              <a:off x="266" y="2585"/>
              <a:ext cx="1711" cy="1226"/>
            </a:xfrm>
            <a:prstGeom prst="rect">
              <a:avLst/>
            </a:prstGeom>
            <a:solidFill>
              <a:schemeClr val="folHlink"/>
            </a:solidFill>
            <a:ln w="28575">
              <a:solidFill>
                <a:schemeClr val="hlink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/>
                <a:t>The right side view has 1 missing visible line and 2 missing hidden lines.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Fill in the missing lines 1b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l="883" t="922" r="1767" b="1053"/>
          <a:stretch>
            <a:fillRect/>
          </a:stretch>
        </p:blipFill>
        <p:spPr>
          <a:xfrm>
            <a:off x="3240088" y="11113"/>
            <a:ext cx="5027612" cy="6792912"/>
          </a:xfr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22275" y="4103688"/>
            <a:ext cx="3381375" cy="1946275"/>
            <a:chOff x="266" y="2585"/>
            <a:chExt cx="2130" cy="1226"/>
          </a:xfrm>
        </p:grpSpPr>
        <p:sp>
          <p:nvSpPr>
            <p:cNvPr id="118788" name="Line 4"/>
            <p:cNvSpPr>
              <a:spLocks noChangeShapeType="1"/>
            </p:cNvSpPr>
            <p:nvPr/>
          </p:nvSpPr>
          <p:spPr bwMode="auto">
            <a:xfrm flipV="1">
              <a:off x="1933" y="2767"/>
              <a:ext cx="463" cy="325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lg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8789" name="Text Box 5"/>
            <p:cNvSpPr txBox="1">
              <a:spLocks noChangeArrowheads="1"/>
            </p:cNvSpPr>
            <p:nvPr/>
          </p:nvSpPr>
          <p:spPr bwMode="auto">
            <a:xfrm>
              <a:off x="266" y="2585"/>
              <a:ext cx="1711" cy="1226"/>
            </a:xfrm>
            <a:prstGeom prst="rect">
              <a:avLst/>
            </a:prstGeom>
            <a:solidFill>
              <a:schemeClr val="folHlink"/>
            </a:solidFill>
            <a:ln w="28575">
              <a:solidFill>
                <a:schemeClr val="hlink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/>
                <a:t>The top view has 5 missing visible lines and 2 missing hidden lines.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ill in the missing lines 1c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l="883" t="922" r="1413" b="922"/>
          <a:stretch>
            <a:fillRect/>
          </a:stretch>
        </p:blipFill>
        <p:spPr>
          <a:xfrm>
            <a:off x="3240088" y="11113"/>
            <a:ext cx="5046662" cy="68040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Exercise 1-5</a:t>
            </a:r>
          </a:p>
        </p:txBody>
      </p:sp>
      <p:sp>
        <p:nvSpPr>
          <p:cNvPr id="12083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Missing lines 2</a:t>
            </a:r>
          </a:p>
        </p:txBody>
      </p:sp>
      <p:sp>
        <p:nvSpPr>
          <p:cNvPr id="120836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29600" y="0"/>
            <a:ext cx="296863" cy="306388"/>
          </a:xfrm>
          <a:prstGeom prst="actionButtonForwardNex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Exercise 1-5</a:t>
            </a:r>
          </a:p>
        </p:txBody>
      </p:sp>
      <p:sp>
        <p:nvSpPr>
          <p:cNvPr id="12185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800" b="0" smtClean="0"/>
              <a:t>Fill in the missing lines in the top, front, and right side views.</a:t>
            </a:r>
            <a:r>
              <a:rPr lang="en-US" sz="2800" smtClean="0"/>
              <a:t>  </a:t>
            </a:r>
          </a:p>
        </p:txBody>
      </p:sp>
      <p:pic>
        <p:nvPicPr>
          <p:cNvPr id="121860" name="Picture 8" descr="Fill in the missing lines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1065" t="1613" r="1352" b="1218"/>
          <a:stretch>
            <a:fillRect/>
          </a:stretch>
        </p:blipFill>
        <p:spPr>
          <a:xfrm>
            <a:off x="4822825" y="1247775"/>
            <a:ext cx="3916363" cy="5253038"/>
          </a:xfrm>
          <a:noFill/>
          <a:ln>
            <a:solidFill>
              <a:schemeClr val="hlink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9" descr="Fill in the missing lines 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l="1068" t="1585" r="1424" b="1189"/>
          <a:stretch>
            <a:fillRect/>
          </a:stretch>
        </p:blipFill>
        <p:spPr>
          <a:xfrm>
            <a:off x="3217863" y="0"/>
            <a:ext cx="4981575" cy="6718300"/>
          </a:xfrm>
          <a:noFill/>
        </p:spPr>
      </p:pic>
      <p:sp>
        <p:nvSpPr>
          <p:cNvPr id="122883" name="Line 6"/>
          <p:cNvSpPr>
            <a:spLocks noChangeShapeType="1"/>
          </p:cNvSpPr>
          <p:nvPr/>
        </p:nvSpPr>
        <p:spPr bwMode="auto">
          <a:xfrm flipV="1">
            <a:off x="3068638" y="4014788"/>
            <a:ext cx="903287" cy="893762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2884" name="Text Box 7"/>
          <p:cNvSpPr txBox="1">
            <a:spLocks noChangeArrowheads="1"/>
          </p:cNvSpPr>
          <p:nvPr/>
        </p:nvSpPr>
        <p:spPr bwMode="auto">
          <a:xfrm>
            <a:off x="422275" y="4103688"/>
            <a:ext cx="2716213" cy="1216025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The top view has 1 missing visible line.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8" descr="Fill in the missing lines 2a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l="711" t="1849" r="1779" b="661"/>
          <a:stretch>
            <a:fillRect/>
          </a:stretch>
        </p:blipFill>
        <p:spPr>
          <a:xfrm>
            <a:off x="3186113" y="22225"/>
            <a:ext cx="5018087" cy="6756400"/>
          </a:xfr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22275" y="4103688"/>
            <a:ext cx="3516313" cy="1946275"/>
            <a:chOff x="266" y="2585"/>
            <a:chExt cx="2215" cy="1226"/>
          </a:xfrm>
        </p:grpSpPr>
        <p:sp>
          <p:nvSpPr>
            <p:cNvPr id="123908" name="Line 4"/>
            <p:cNvSpPr>
              <a:spLocks noChangeShapeType="1"/>
            </p:cNvSpPr>
            <p:nvPr/>
          </p:nvSpPr>
          <p:spPr bwMode="auto">
            <a:xfrm>
              <a:off x="1933" y="3092"/>
              <a:ext cx="548" cy="21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lg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23909" name="Text Box 5"/>
            <p:cNvSpPr txBox="1">
              <a:spLocks noChangeArrowheads="1"/>
            </p:cNvSpPr>
            <p:nvPr/>
          </p:nvSpPr>
          <p:spPr bwMode="auto">
            <a:xfrm>
              <a:off x="266" y="2585"/>
              <a:ext cx="1711" cy="1226"/>
            </a:xfrm>
            <a:prstGeom prst="rect">
              <a:avLst/>
            </a:prstGeom>
            <a:solidFill>
              <a:schemeClr val="folHlink"/>
            </a:solidFill>
            <a:ln w="28575">
              <a:solidFill>
                <a:schemeClr val="hlink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The front view has 4 missing visible lines and 4 missing center lines.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Introduction</a:t>
            </a:r>
          </a:p>
        </p:txBody>
      </p:sp>
      <p:sp>
        <p:nvSpPr>
          <p:cNvPr id="14339" name="Rectangle 9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Orthographic projection  = 2-D representation of a 3-D object. </a:t>
            </a: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1828800" y="2509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4341" name="Picture 12" descr="Ortho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l="1750" t="6923" r="2226" b="3462"/>
          <a:stretch>
            <a:fillRect/>
          </a:stretch>
        </p:blipFill>
        <p:spPr>
          <a:xfrm>
            <a:off x="466725" y="2636838"/>
            <a:ext cx="8234363" cy="3408362"/>
          </a:xfrm>
          <a:noFill/>
          <a:ln>
            <a:solidFill>
              <a:schemeClr val="hlink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11" descr="Fill in the missing lines 2b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l="1068" t="1717" r="1068" b="528"/>
          <a:stretch>
            <a:fillRect/>
          </a:stretch>
        </p:blipFill>
        <p:spPr>
          <a:xfrm>
            <a:off x="3213100" y="11113"/>
            <a:ext cx="5027613" cy="6764337"/>
          </a:xfr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22275" y="4103688"/>
            <a:ext cx="6384925" cy="2311400"/>
            <a:chOff x="266" y="2585"/>
            <a:chExt cx="4022" cy="1456"/>
          </a:xfrm>
        </p:grpSpPr>
        <p:sp>
          <p:nvSpPr>
            <p:cNvPr id="124932" name="Line 4"/>
            <p:cNvSpPr>
              <a:spLocks noChangeShapeType="1"/>
            </p:cNvSpPr>
            <p:nvPr/>
          </p:nvSpPr>
          <p:spPr bwMode="auto">
            <a:xfrm>
              <a:off x="1933" y="3092"/>
              <a:ext cx="2355" cy="14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lg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24933" name="Text Box 5"/>
            <p:cNvSpPr txBox="1">
              <a:spLocks noChangeArrowheads="1"/>
            </p:cNvSpPr>
            <p:nvPr/>
          </p:nvSpPr>
          <p:spPr bwMode="auto">
            <a:xfrm>
              <a:off x="266" y="2585"/>
              <a:ext cx="1711" cy="1456"/>
            </a:xfrm>
            <a:prstGeom prst="rect">
              <a:avLst/>
            </a:prstGeom>
            <a:solidFill>
              <a:schemeClr val="folHlink"/>
            </a:solidFill>
            <a:ln w="28575">
              <a:solidFill>
                <a:schemeClr val="hlink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/>
                <a:t>The right side view has 2 missing hidden lines and 1 missing center line.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6" descr="Fill in the missing lines 2c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l="1068" t="1717" r="1602" b="792"/>
          <a:stretch>
            <a:fillRect/>
          </a:stretch>
        </p:blipFill>
        <p:spPr>
          <a:xfrm>
            <a:off x="3201988" y="11113"/>
            <a:ext cx="5000625" cy="67468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Exercise 1-8</a:t>
            </a:r>
          </a:p>
        </p:txBody>
      </p:sp>
      <p:sp>
        <p:nvSpPr>
          <p:cNvPr id="12697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Drawing an orthographic projection 1</a:t>
            </a:r>
          </a:p>
        </p:txBody>
      </p:sp>
      <p:sp>
        <p:nvSpPr>
          <p:cNvPr id="126980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29600" y="0"/>
            <a:ext cx="296863" cy="306388"/>
          </a:xfrm>
          <a:prstGeom prst="actionButtonForwardNex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Exercise 1-8</a:t>
            </a:r>
          </a:p>
        </p:txBody>
      </p:sp>
      <p:sp>
        <p:nvSpPr>
          <p:cNvPr id="12800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460375" y="1336675"/>
            <a:ext cx="4041775" cy="52800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600" b="0" smtClean="0"/>
              <a:t>Shade in the surfaces that will appear in the front, top, and right side views.  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b="0" smtClean="0"/>
              <a:t>Estimating the distances, draw the front, top, and right side views.  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b="0" smtClean="0"/>
              <a:t>Identify the surfaces with the appropriate letter in the orthographic projection.</a:t>
            </a:r>
          </a:p>
        </p:txBody>
      </p:sp>
      <p:pic>
        <p:nvPicPr>
          <p:cNvPr id="128004" name="Picture 6" descr="Drawing an op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1070" t="790" r="2182" b="609"/>
          <a:stretch>
            <a:fillRect/>
          </a:stretch>
        </p:blipFill>
        <p:spPr>
          <a:xfrm>
            <a:off x="4957763" y="1268413"/>
            <a:ext cx="3771900" cy="5202237"/>
          </a:xfrm>
          <a:noFill/>
          <a:ln>
            <a:solidFill>
              <a:schemeClr val="hlink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6"/>
          <p:cNvSpPr txBox="1">
            <a:spLocks noChangeArrowheads="1"/>
          </p:cNvSpPr>
          <p:nvPr/>
        </p:nvSpPr>
        <p:spPr bwMode="auto">
          <a:xfrm>
            <a:off x="160338" y="982663"/>
            <a:ext cx="2919412" cy="3406775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1)  Shade in the surfaces of the front view.</a:t>
            </a:r>
          </a:p>
          <a:p>
            <a:endParaRPr lang="en-US" dirty="0"/>
          </a:p>
          <a:p>
            <a:r>
              <a:rPr lang="en-US" dirty="0"/>
              <a:t>2)  Draw the front view.</a:t>
            </a:r>
          </a:p>
          <a:p>
            <a:endParaRPr lang="en-US" dirty="0"/>
          </a:p>
          <a:p>
            <a:r>
              <a:rPr lang="en-US" dirty="0"/>
              <a:t>3)  Identify the surfaces.</a:t>
            </a:r>
          </a:p>
        </p:txBody>
      </p:sp>
      <p:pic>
        <p:nvPicPr>
          <p:cNvPr id="129027" name="Picture 10" descr="Drawing an op 1"/>
          <p:cNvPicPr>
            <a:picLocks noChangeAspect="1" noChangeArrowheads="1"/>
          </p:cNvPicPr>
          <p:nvPr/>
        </p:nvPicPr>
        <p:blipFill>
          <a:blip r:embed="rId3"/>
          <a:srcRect l="1004" t="1347" r="3618" b="51053"/>
          <a:stretch>
            <a:fillRect/>
          </a:stretch>
        </p:blipFill>
        <p:spPr bwMode="auto">
          <a:xfrm>
            <a:off x="3276600" y="796925"/>
            <a:ext cx="565150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12" descr="Drawing an op 1a"/>
          <p:cNvPicPr>
            <a:picLocks noChangeAspect="1" noChangeArrowheads="1"/>
          </p:cNvPicPr>
          <p:nvPr/>
        </p:nvPicPr>
        <p:blipFill>
          <a:blip r:embed="rId3"/>
          <a:srcRect l="821" t="742" r="2219" b="2156"/>
          <a:stretch>
            <a:fillRect/>
          </a:stretch>
        </p:blipFill>
        <p:spPr bwMode="auto">
          <a:xfrm>
            <a:off x="3119438" y="-25400"/>
            <a:ext cx="5062537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3348" name="Text Box 4"/>
          <p:cNvSpPr txBox="1">
            <a:spLocks noChangeArrowheads="1"/>
          </p:cNvSpPr>
          <p:nvPr/>
        </p:nvSpPr>
        <p:spPr bwMode="auto">
          <a:xfrm>
            <a:off x="160338" y="982663"/>
            <a:ext cx="2919412" cy="3406775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1)  Shade in the surfaces of the right side view.</a:t>
            </a:r>
          </a:p>
          <a:p>
            <a:endParaRPr lang="en-US" dirty="0"/>
          </a:p>
          <a:p>
            <a:r>
              <a:rPr lang="en-US" dirty="0"/>
              <a:t>2)  Draw the right side view.</a:t>
            </a:r>
          </a:p>
          <a:p>
            <a:endParaRPr lang="en-US" dirty="0"/>
          </a:p>
          <a:p>
            <a:r>
              <a:rPr lang="en-US" dirty="0"/>
              <a:t>3)  Identify the surfaces.</a:t>
            </a:r>
          </a:p>
        </p:txBody>
      </p:sp>
      <p:sp>
        <p:nvSpPr>
          <p:cNvPr id="130052" name="Line 6"/>
          <p:cNvSpPr>
            <a:spLocks noChangeShapeType="1"/>
          </p:cNvSpPr>
          <p:nvPr/>
        </p:nvSpPr>
        <p:spPr bwMode="auto">
          <a:xfrm flipH="1">
            <a:off x="5800725" y="4414838"/>
            <a:ext cx="452438" cy="1111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0053" name="Line 7"/>
          <p:cNvSpPr>
            <a:spLocks noChangeShapeType="1"/>
          </p:cNvSpPr>
          <p:nvPr/>
        </p:nvSpPr>
        <p:spPr bwMode="auto">
          <a:xfrm flipH="1">
            <a:off x="6370638" y="4751388"/>
            <a:ext cx="239712" cy="3460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0054" name="Text Box 5"/>
          <p:cNvSpPr txBox="1">
            <a:spLocks noChangeArrowheads="1"/>
          </p:cNvSpPr>
          <p:nvPr/>
        </p:nvSpPr>
        <p:spPr bwMode="auto">
          <a:xfrm>
            <a:off x="6226175" y="3316288"/>
            <a:ext cx="2439988" cy="1581150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Notice the horizontal and vertical projectors.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3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8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11" descr="Drawing an op 1b"/>
          <p:cNvPicPr>
            <a:picLocks noChangeAspect="1" noChangeArrowheads="1"/>
          </p:cNvPicPr>
          <p:nvPr/>
        </p:nvPicPr>
        <p:blipFill>
          <a:blip r:embed="rId3"/>
          <a:srcRect l="1004" t="449" r="2007" b="1483"/>
          <a:stretch>
            <a:fillRect/>
          </a:stretch>
        </p:blipFill>
        <p:spPr bwMode="auto">
          <a:xfrm>
            <a:off x="3119438" y="11113"/>
            <a:ext cx="5064125" cy="692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5396" name="Text Box 4"/>
          <p:cNvSpPr txBox="1">
            <a:spLocks noChangeArrowheads="1"/>
          </p:cNvSpPr>
          <p:nvPr/>
        </p:nvSpPr>
        <p:spPr bwMode="auto">
          <a:xfrm>
            <a:off x="160338" y="982663"/>
            <a:ext cx="2919412" cy="3406775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1)  Shade in the surfaces of the top view.</a:t>
            </a:r>
          </a:p>
          <a:p>
            <a:endParaRPr lang="en-US" dirty="0"/>
          </a:p>
          <a:p>
            <a:r>
              <a:rPr lang="en-US" dirty="0"/>
              <a:t>2)  Draw the top view.</a:t>
            </a:r>
          </a:p>
          <a:p>
            <a:endParaRPr lang="en-US" dirty="0"/>
          </a:p>
          <a:p>
            <a:r>
              <a:rPr lang="en-US" dirty="0"/>
              <a:t>3)  Identify the surfaces.</a:t>
            </a:r>
          </a:p>
        </p:txBody>
      </p:sp>
      <p:sp>
        <p:nvSpPr>
          <p:cNvPr id="131076" name="Line 6"/>
          <p:cNvSpPr>
            <a:spLocks noChangeShapeType="1"/>
          </p:cNvSpPr>
          <p:nvPr/>
        </p:nvSpPr>
        <p:spPr bwMode="auto">
          <a:xfrm>
            <a:off x="6789738" y="3205163"/>
            <a:ext cx="166687" cy="8096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6024563" y="2444750"/>
            <a:ext cx="2806700" cy="850900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Notice the 45 deg. projector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6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8" descr="Drawing an op 1c"/>
          <p:cNvPicPr>
            <a:picLocks noChangeAspect="1" noChangeArrowheads="1"/>
          </p:cNvPicPr>
          <p:nvPr/>
        </p:nvPicPr>
        <p:blipFill>
          <a:blip r:embed="rId3"/>
          <a:srcRect l="2249" t="562" r="2615" b="1483"/>
          <a:stretch>
            <a:fillRect/>
          </a:stretch>
        </p:blipFill>
        <p:spPr bwMode="auto">
          <a:xfrm>
            <a:off x="3141663" y="11113"/>
            <a:ext cx="4967287" cy="692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Exercise 1-9</a:t>
            </a:r>
          </a:p>
        </p:txBody>
      </p:sp>
      <p:sp>
        <p:nvSpPr>
          <p:cNvPr id="13312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Drawing an orthographic projection 2</a:t>
            </a:r>
          </a:p>
        </p:txBody>
      </p:sp>
      <p:sp>
        <p:nvSpPr>
          <p:cNvPr id="133124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29600" y="0"/>
            <a:ext cx="296863" cy="306388"/>
          </a:xfrm>
          <a:prstGeom prst="actionButtonForwardNex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Exercise 1-9</a:t>
            </a:r>
          </a:p>
        </p:txBody>
      </p:sp>
      <p:sp>
        <p:nvSpPr>
          <p:cNvPr id="13414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800" b="0" smtClean="0"/>
              <a:t>Identify the best choice for the front view.  </a:t>
            </a:r>
          </a:p>
          <a:p>
            <a:pPr eaLnBrk="1" hangingPunct="1"/>
            <a:r>
              <a:rPr lang="en-US" sz="2800" b="0" smtClean="0"/>
              <a:t>Estimating the distances, draw the front, top, and right side views.</a:t>
            </a:r>
          </a:p>
        </p:txBody>
      </p:sp>
      <p:pic>
        <p:nvPicPr>
          <p:cNvPr id="134148" name="Picture 4" descr="Example 1-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1025" t="609" r="1300" b="790"/>
          <a:stretch>
            <a:fillRect/>
          </a:stretch>
        </p:blipFill>
        <p:spPr>
          <a:xfrm>
            <a:off x="4733925" y="1236663"/>
            <a:ext cx="4017963" cy="5254625"/>
          </a:xfrm>
          <a:noFill/>
          <a:ln>
            <a:solidFill>
              <a:schemeClr val="hlink"/>
            </a:solidFill>
          </a:ln>
        </p:spPr>
      </p:pic>
      <p:sp>
        <p:nvSpPr>
          <p:cNvPr id="320518" name="Text Box 6"/>
          <p:cNvSpPr txBox="1">
            <a:spLocks noChangeArrowheads="1"/>
          </p:cNvSpPr>
          <p:nvPr/>
        </p:nvSpPr>
        <p:spPr bwMode="auto">
          <a:xfrm>
            <a:off x="863600" y="4619625"/>
            <a:ext cx="213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Front view = 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Introduction</a:t>
            </a:r>
          </a:p>
        </p:txBody>
      </p:sp>
      <p:sp>
        <p:nvSpPr>
          <p:cNvPr id="1536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 orthographic projection represents different sides of an object. </a:t>
            </a:r>
          </a:p>
        </p:txBody>
      </p:sp>
      <p:pic>
        <p:nvPicPr>
          <p:cNvPr id="15364" name="Picture 10" descr="Ortho 2"/>
          <p:cNvPicPr>
            <a:picLocks noChangeAspect="1" noChangeArrowheads="1"/>
          </p:cNvPicPr>
          <p:nvPr/>
        </p:nvPicPr>
        <p:blipFill>
          <a:blip r:embed="rId3"/>
          <a:srcRect l="253" t="696" r="389" b="993"/>
          <a:stretch>
            <a:fillRect/>
          </a:stretch>
        </p:blipFill>
        <p:spPr bwMode="auto">
          <a:xfrm>
            <a:off x="522288" y="2735263"/>
            <a:ext cx="8104187" cy="31432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4" descr="Example 1-7 solution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l="9933" t="850" r="12801" b="1364"/>
          <a:stretch>
            <a:fillRect/>
          </a:stretch>
        </p:blipFill>
        <p:spPr>
          <a:xfrm>
            <a:off x="2400300" y="0"/>
            <a:ext cx="4183063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Orthographic Projection</a:t>
            </a:r>
          </a:p>
        </p:txBody>
      </p:sp>
      <p:sp>
        <p:nvSpPr>
          <p:cNvPr id="13619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1.8)  Auxiliary Views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Auxiliary Views</a:t>
            </a:r>
          </a:p>
        </p:txBody>
      </p:sp>
      <p:sp>
        <p:nvSpPr>
          <p:cNvPr id="13721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0" smtClean="0"/>
              <a:t>Auxiliary views are used to show the true shape of features that are </a:t>
            </a:r>
            <a:r>
              <a:rPr lang="en-US" smtClean="0"/>
              <a:t>not parallel </a:t>
            </a:r>
            <a:r>
              <a:rPr lang="en-US" b="0" smtClean="0"/>
              <a:t>to any of the principle planes of projection.  </a:t>
            </a:r>
          </a:p>
        </p:txBody>
      </p:sp>
      <p:pic>
        <p:nvPicPr>
          <p:cNvPr id="137220" name="Picture 4" descr="Auxiliary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l="1096" t="3114" r="2223" b="4837"/>
          <a:stretch>
            <a:fillRect/>
          </a:stretch>
        </p:blipFill>
        <p:spPr>
          <a:xfrm>
            <a:off x="1855788" y="3406775"/>
            <a:ext cx="5776912" cy="2892425"/>
          </a:xfrm>
          <a:noFill/>
          <a:ln>
            <a:solidFill>
              <a:schemeClr val="hlink"/>
            </a:solidFill>
          </a:ln>
        </p:spPr>
      </p:pic>
      <p:sp>
        <p:nvSpPr>
          <p:cNvPr id="137221" name="Text Box 6"/>
          <p:cNvSpPr txBox="1">
            <a:spLocks noChangeArrowheads="1"/>
          </p:cNvSpPr>
          <p:nvPr/>
        </p:nvSpPr>
        <p:spPr bwMode="auto">
          <a:xfrm>
            <a:off x="6376988" y="2886075"/>
            <a:ext cx="2397125" cy="850900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Aligned with the angled surface</a:t>
            </a:r>
          </a:p>
        </p:txBody>
      </p:sp>
      <p:sp>
        <p:nvSpPr>
          <p:cNvPr id="137222" name="Line 8"/>
          <p:cNvSpPr>
            <a:spLocks noChangeShapeType="1"/>
          </p:cNvSpPr>
          <p:nvPr/>
        </p:nvSpPr>
        <p:spPr bwMode="auto">
          <a:xfrm flipV="1">
            <a:off x="1535113" y="4635500"/>
            <a:ext cx="419100" cy="177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7223" name="Text Box 7"/>
          <p:cNvSpPr txBox="1">
            <a:spLocks noChangeArrowheads="1"/>
          </p:cNvSpPr>
          <p:nvPr/>
        </p:nvSpPr>
        <p:spPr bwMode="auto">
          <a:xfrm>
            <a:off x="285750" y="3884613"/>
            <a:ext cx="1416050" cy="1216025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Partial auxiliary view</a:t>
            </a:r>
          </a:p>
        </p:txBody>
      </p:sp>
      <p:grpSp>
        <p:nvGrpSpPr>
          <p:cNvPr id="137224" name="Group 9"/>
          <p:cNvGrpSpPr>
            <a:grpSpLocks/>
          </p:cNvGrpSpPr>
          <p:nvPr/>
        </p:nvGrpSpPr>
        <p:grpSpPr bwMode="auto">
          <a:xfrm>
            <a:off x="6253163" y="-41275"/>
            <a:ext cx="2271712" cy="366713"/>
            <a:chOff x="3939" y="-26"/>
            <a:chExt cx="1431" cy="231"/>
          </a:xfrm>
        </p:grpSpPr>
        <p:sp>
          <p:nvSpPr>
            <p:cNvPr id="137225" name="AutoShape 10">
              <a:hlinkClick r:id="rId4" action="ppaction://hlinksldjump" highlightClick="1"/>
            </p:cNvPr>
            <p:cNvSpPr>
              <a:spLocks noChangeArrowheads="1"/>
            </p:cNvSpPr>
            <p:nvPr/>
          </p:nvSpPr>
          <p:spPr bwMode="auto">
            <a:xfrm>
              <a:off x="3939" y="0"/>
              <a:ext cx="1431" cy="199"/>
            </a:xfrm>
            <a:prstGeom prst="actionButtonBlank">
              <a:avLst/>
            </a:prstGeom>
            <a:solidFill>
              <a:srgbClr val="CFDBF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26" name="Text Box 11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956" y="-26"/>
              <a:ext cx="140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anchor="b">
              <a:spAutoFit/>
            </a:bodyPr>
            <a:lstStyle/>
            <a:p>
              <a:pPr marL="400050" indent="-400050"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None/>
              </a:pPr>
              <a:r>
                <a:rPr lang="en-US" sz="1800">
                  <a:solidFill>
                    <a:srgbClr val="666699"/>
                  </a:solidFill>
                </a:rPr>
                <a:t>Skip advanced topic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Exercise 1-12</a:t>
            </a:r>
          </a:p>
        </p:txBody>
      </p:sp>
      <p:sp>
        <p:nvSpPr>
          <p:cNvPr id="13824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Auxiliary View</a:t>
            </a:r>
          </a:p>
        </p:txBody>
      </p:sp>
      <p:sp>
        <p:nvSpPr>
          <p:cNvPr id="138244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29600" y="0"/>
            <a:ext cx="296863" cy="306388"/>
          </a:xfrm>
          <a:prstGeom prst="actionButtonForwardNex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Exercise 1-12</a:t>
            </a:r>
          </a:p>
        </p:txBody>
      </p:sp>
      <p:sp>
        <p:nvSpPr>
          <p:cNvPr id="13926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800" b="0" smtClean="0"/>
              <a:t>Draw the auxiliary view for this object.</a:t>
            </a:r>
          </a:p>
        </p:txBody>
      </p:sp>
      <p:pic>
        <p:nvPicPr>
          <p:cNvPr id="139268" name="Picture 8" descr="Auxiliary"/>
          <p:cNvPicPr>
            <a:picLocks noChangeAspect="1" noChangeArrowheads="1"/>
          </p:cNvPicPr>
          <p:nvPr/>
        </p:nvPicPr>
        <p:blipFill>
          <a:blip r:embed="rId3"/>
          <a:srcRect l="6906" t="2097" r="4120" b="4193"/>
          <a:stretch>
            <a:fillRect/>
          </a:stretch>
        </p:blipFill>
        <p:spPr bwMode="auto">
          <a:xfrm>
            <a:off x="461963" y="2316163"/>
            <a:ext cx="5500687" cy="40957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7" name="Picture 6" descr="Auxiliary 3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7459" y="1290918"/>
            <a:ext cx="3527073" cy="3405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11" descr="Auxiliary solution"/>
          <p:cNvPicPr>
            <a:picLocks noChangeAspect="1" noChangeArrowheads="1"/>
          </p:cNvPicPr>
          <p:nvPr/>
        </p:nvPicPr>
        <p:blipFill>
          <a:blip r:embed="rId3"/>
          <a:srcRect l="3065" t="25256" r="3339" b="25746"/>
          <a:stretch>
            <a:fillRect/>
          </a:stretch>
        </p:blipFill>
        <p:spPr bwMode="auto">
          <a:xfrm>
            <a:off x="261938" y="225425"/>
            <a:ext cx="87376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Auxiliary 3D.jpg"/>
          <p:cNvPicPr>
            <a:picLocks noChangeAspect="1"/>
          </p:cNvPicPr>
          <p:nvPr/>
        </p:nvPicPr>
        <p:blipFill>
          <a:blip r:embed="rId4" cstate="print"/>
          <a:srcRect l="1271" t="1843" r="2145" b="1023"/>
          <a:stretch>
            <a:fillRect/>
          </a:stretch>
        </p:blipFill>
        <p:spPr>
          <a:xfrm>
            <a:off x="5728447" y="170330"/>
            <a:ext cx="3209365" cy="3116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Orthographic Projection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Six Principal Views</a:t>
            </a:r>
          </a:p>
        </p:txBody>
      </p:sp>
      <p:sp>
        <p:nvSpPr>
          <p:cNvPr id="1638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60375" y="1336675"/>
            <a:ext cx="3351213" cy="5218113"/>
          </a:xfrm>
        </p:spPr>
        <p:txBody>
          <a:bodyPr/>
          <a:lstStyle/>
          <a:p>
            <a:pPr eaLnBrk="1" hangingPunct="1"/>
            <a:r>
              <a:rPr lang="en-US" b="0" dirty="0" smtClean="0"/>
              <a:t>The 6 principal views are created by looking at the object, </a:t>
            </a:r>
            <a:r>
              <a:rPr lang="en-US" dirty="0" smtClean="0"/>
              <a:t>straight on</a:t>
            </a:r>
            <a:r>
              <a:rPr lang="en-US" b="0" dirty="0" smtClean="0"/>
              <a:t>, in the directions indicated.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357438" y="1557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6389" name="Picture 5" descr="6%20principle%20view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l="2243" t="2472" r="2243" b="2084"/>
          <a:stretch>
            <a:fillRect/>
          </a:stretch>
        </p:blipFill>
        <p:spPr>
          <a:xfrm>
            <a:off x="3906838" y="2047875"/>
            <a:ext cx="4805362" cy="4364038"/>
          </a:xfrm>
          <a:noFill/>
          <a:ln>
            <a:solidFill>
              <a:schemeClr val="hlink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Orthographic Projection</a:t>
            </a:r>
          </a:p>
        </p:txBody>
      </p:sp>
      <p:sp>
        <p:nvSpPr>
          <p:cNvPr id="17411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1.3)  The Glass Box Method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Glass Box Method</a:t>
            </a:r>
          </a:p>
        </p:txBody>
      </p:sp>
      <p:sp>
        <p:nvSpPr>
          <p:cNvPr id="18435" name="Rectangle 7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How do we create the 6 principal views?</a:t>
            </a:r>
          </a:p>
          <a:p>
            <a:pPr lvl="1" eaLnBrk="1" hangingPunct="1">
              <a:buFont typeface="Arial" charset="0"/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874713" y="2540000"/>
            <a:ext cx="3805237" cy="519113"/>
          </a:xfrm>
          <a:prstGeom prst="rect">
            <a:avLst/>
          </a:prstGeom>
          <a:noFill/>
          <a:ln w="28575">
            <a:noFill/>
            <a:miter lim="800000"/>
            <a:headEnd/>
            <a:tailEnd type="none" w="med" len="lg"/>
          </a:ln>
        </p:spPr>
        <p:txBody>
          <a:bodyPr wrap="none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</a:rPr>
              <a:t>The Glass Box Method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Glass Box Method</a:t>
            </a:r>
          </a:p>
        </p:txBody>
      </p:sp>
      <p:sp>
        <p:nvSpPr>
          <p:cNvPr id="19459" name="Rectangle 6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460375" y="1336675"/>
            <a:ext cx="3022600" cy="5218113"/>
          </a:xfrm>
        </p:spPr>
        <p:txBody>
          <a:bodyPr/>
          <a:lstStyle/>
          <a:p>
            <a:pPr eaLnBrk="1" hangingPunct="1"/>
            <a:r>
              <a:rPr lang="en-US" sz="2800" b="0" dirty="0" smtClean="0"/>
              <a:t>The object is placed in a glass box.</a:t>
            </a:r>
          </a:p>
          <a:p>
            <a:pPr eaLnBrk="1" hangingPunct="1"/>
            <a:endParaRPr lang="en-US" sz="2800" b="0" dirty="0" smtClean="0"/>
          </a:p>
          <a:p>
            <a:pPr eaLnBrk="1" hangingPunct="1"/>
            <a:r>
              <a:rPr lang="en-US" sz="2800" dirty="0" smtClean="0"/>
              <a:t>The sides of the box represent the 6 principal planes.</a:t>
            </a:r>
          </a:p>
        </p:txBody>
      </p:sp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2062163" y="657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9461" name="Picture 10" descr="Glass box1 - no projec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2025" t="2077" r="2240" b="1668"/>
          <a:stretch>
            <a:fillRect/>
          </a:stretch>
        </p:blipFill>
        <p:spPr>
          <a:xfrm>
            <a:off x="3616325" y="1441450"/>
            <a:ext cx="5091113" cy="4987925"/>
          </a:xfrm>
          <a:noFill/>
          <a:ln>
            <a:solidFill>
              <a:schemeClr val="hlink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Glass Box Method</a:t>
            </a:r>
          </a:p>
        </p:txBody>
      </p:sp>
      <p:sp>
        <p:nvSpPr>
          <p:cNvPr id="2048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460375" y="1336675"/>
            <a:ext cx="3022600" cy="5218113"/>
          </a:xfrm>
        </p:spPr>
        <p:txBody>
          <a:bodyPr/>
          <a:lstStyle/>
          <a:p>
            <a:pPr eaLnBrk="1" hangingPunct="1"/>
            <a:r>
              <a:rPr lang="en-US" sz="2800" b="0" smtClean="0"/>
              <a:t>The image of the object is projected on the sides of the box.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062163" y="657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0485" name="Picture 7" descr="Glass box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622675" y="1444625"/>
            <a:ext cx="5097463" cy="4981575"/>
          </a:xfrm>
          <a:noFill/>
          <a:ln>
            <a:solidFill>
              <a:schemeClr val="hlink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Glass Box Method</a:t>
            </a:r>
          </a:p>
        </p:txBody>
      </p:sp>
      <p:sp>
        <p:nvSpPr>
          <p:cNvPr id="2150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460375" y="1336675"/>
            <a:ext cx="3022600" cy="5218113"/>
          </a:xfrm>
        </p:spPr>
        <p:txBody>
          <a:bodyPr/>
          <a:lstStyle/>
          <a:p>
            <a:pPr eaLnBrk="1" hangingPunct="1"/>
            <a:r>
              <a:rPr lang="en-US" sz="2800" smtClean="0"/>
              <a:t>Things to notice!</a:t>
            </a:r>
          </a:p>
          <a:p>
            <a:pPr lvl="1" eaLnBrk="1" hangingPunct="1"/>
            <a:r>
              <a:rPr lang="en-US" sz="2400" smtClean="0"/>
              <a:t>The projection planes.</a:t>
            </a:r>
          </a:p>
          <a:p>
            <a:pPr lvl="1" eaLnBrk="1" hangingPunct="1"/>
            <a:r>
              <a:rPr lang="en-US" sz="2400" smtClean="0"/>
              <a:t>The projectors.</a:t>
            </a:r>
          </a:p>
          <a:p>
            <a:pPr lvl="1" eaLnBrk="1" hangingPunct="1"/>
            <a:r>
              <a:rPr lang="en-US" sz="2400" smtClean="0"/>
              <a:t>How surfaces A and B are projected.</a:t>
            </a:r>
          </a:p>
          <a:p>
            <a:pPr lvl="1" eaLnBrk="1" hangingPunct="1"/>
            <a:endParaRPr lang="en-US" sz="2400" smtClean="0"/>
          </a:p>
          <a:p>
            <a:pPr lvl="1" eaLnBrk="1" hangingPunct="1"/>
            <a:endParaRPr lang="en-US" sz="2400" smtClean="0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062163" y="657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1509" name="Picture 9" descr="Glass box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1570" t="1070" r="1570" b="1584"/>
          <a:stretch>
            <a:fillRect/>
          </a:stretch>
        </p:blipFill>
        <p:spPr>
          <a:xfrm>
            <a:off x="3571875" y="1314450"/>
            <a:ext cx="5167313" cy="5149850"/>
          </a:xfrm>
          <a:noFill/>
          <a:ln>
            <a:solidFill>
              <a:schemeClr val="hlink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Ortho. Projection: Basic Topics</a:t>
            </a:r>
          </a:p>
        </p:txBody>
      </p:sp>
      <p:sp>
        <p:nvSpPr>
          <p:cNvPr id="409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800" dirty="0" smtClean="0"/>
              <a:t>1.1)  </a:t>
            </a:r>
            <a:r>
              <a:rPr lang="en-US" sz="2800" dirty="0" smtClean="0">
                <a:hlinkClick r:id="rId3" action="ppaction://hlinksldjump"/>
              </a:rPr>
              <a:t>Engineering Graphics Overview</a:t>
            </a:r>
            <a:endParaRPr lang="en-US" sz="2800" dirty="0" smtClean="0"/>
          </a:p>
          <a:p>
            <a:pPr eaLnBrk="1" hangingPunct="1">
              <a:buFont typeface="Wingdings" pitchFamily="2" charset="2"/>
              <a:buNone/>
            </a:pPr>
            <a:r>
              <a:rPr lang="en-US" sz="2800" dirty="0" smtClean="0">
                <a:hlinkClick r:id="rId4" action="ppaction://hlinksldjump"/>
              </a:rPr>
              <a:t>Summary</a:t>
            </a:r>
            <a:endParaRPr lang="en-US" sz="2800" dirty="0" smtClean="0"/>
          </a:p>
          <a:p>
            <a:pPr eaLnBrk="1" hangingPunct="1">
              <a:buFont typeface="Wingdings" pitchFamily="2" charset="2"/>
              <a:buNone/>
            </a:pPr>
            <a:r>
              <a:rPr lang="en-US" sz="2800" dirty="0" smtClean="0"/>
              <a:t>1.2)  </a:t>
            </a:r>
            <a:r>
              <a:rPr lang="en-US" sz="2800" dirty="0" smtClean="0">
                <a:hlinkClick r:id="rId5" action="ppaction://hlinksldjump"/>
              </a:rPr>
              <a:t>Orthographic Projection</a:t>
            </a:r>
            <a:endParaRPr lang="en-US" sz="2800" dirty="0" smtClean="0"/>
          </a:p>
          <a:p>
            <a:pPr eaLnBrk="1" hangingPunct="1">
              <a:buFont typeface="Wingdings" pitchFamily="2" charset="2"/>
              <a:buNone/>
            </a:pPr>
            <a:r>
              <a:rPr lang="en-US" sz="2800" dirty="0" smtClean="0"/>
              <a:t>1.3)  </a:t>
            </a:r>
            <a:r>
              <a:rPr lang="en-US" sz="2800" dirty="0" smtClean="0">
                <a:hlinkClick r:id="rId6" action="ppaction://hlinksldjump"/>
              </a:rPr>
              <a:t>The Glass Box Method</a:t>
            </a:r>
            <a:endParaRPr lang="en-US" sz="2800" dirty="0" smtClean="0"/>
          </a:p>
          <a:p>
            <a:pPr eaLnBrk="1" hangingPunct="1">
              <a:buFont typeface="Wingdings" pitchFamily="2" charset="2"/>
              <a:buNone/>
            </a:pPr>
            <a:r>
              <a:rPr lang="en-US" sz="2800" dirty="0" smtClean="0"/>
              <a:t>1.4)  </a:t>
            </a:r>
            <a:r>
              <a:rPr lang="en-US" sz="2800" dirty="0" smtClean="0">
                <a:hlinkClick r:id="rId7" action="ppaction://hlinksldjump"/>
              </a:rPr>
              <a:t>The Standard Views</a:t>
            </a:r>
            <a:endParaRPr lang="en-US" sz="2800" dirty="0" smtClean="0"/>
          </a:p>
          <a:p>
            <a:pPr eaLnBrk="1" hangingPunct="1">
              <a:buFont typeface="Wingdings" pitchFamily="2" charset="2"/>
              <a:buNone/>
            </a:pPr>
            <a:r>
              <a:rPr lang="en-US" sz="2800" dirty="0" smtClean="0"/>
              <a:t>1.5)  </a:t>
            </a:r>
            <a:r>
              <a:rPr lang="en-US" sz="2800" dirty="0" smtClean="0">
                <a:hlinkClick r:id="rId8" action="ppaction://hlinksldjump"/>
              </a:rPr>
              <a:t>Lines Used in an Orthographic Projection</a:t>
            </a:r>
            <a:endParaRPr lang="en-US" sz="2800" dirty="0" smtClean="0"/>
          </a:p>
          <a:p>
            <a:pPr eaLnBrk="1" hangingPunct="1">
              <a:buFont typeface="Wingdings" pitchFamily="2" charset="2"/>
              <a:buNone/>
            </a:pPr>
            <a:r>
              <a:rPr lang="en-US" sz="2800" dirty="0" smtClean="0"/>
              <a:t>1.6)  </a:t>
            </a:r>
            <a:r>
              <a:rPr lang="en-US" sz="2800" dirty="0" smtClean="0">
                <a:hlinkClick r:id="rId9" action="ppaction://hlinksldjump"/>
              </a:rPr>
              <a:t>Rules for Line Creation and Use</a:t>
            </a:r>
            <a:endParaRPr lang="en-US" sz="2800" dirty="0" smtClean="0"/>
          </a:p>
          <a:p>
            <a:pPr eaLnBrk="1" hangingPunct="1">
              <a:buFont typeface="Wingdings" pitchFamily="2" charset="2"/>
              <a:buNone/>
            </a:pPr>
            <a:r>
              <a:rPr lang="en-US" sz="2800" dirty="0" smtClean="0"/>
              <a:t>1.7)  </a:t>
            </a:r>
            <a:r>
              <a:rPr lang="en-US" sz="2800" dirty="0" smtClean="0">
                <a:hlinkClick r:id="rId10" action="ppaction://hlinksldjump"/>
              </a:rPr>
              <a:t>Creating an Orthographic Projection</a:t>
            </a:r>
            <a:endParaRPr lang="en-US" sz="2800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Glass Box Method</a:t>
            </a:r>
          </a:p>
        </p:txBody>
      </p:sp>
      <p:sp>
        <p:nvSpPr>
          <p:cNvPr id="22531" name="Rectangle 8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460375" y="1336675"/>
            <a:ext cx="3590925" cy="5218113"/>
          </a:xfrm>
        </p:spPr>
        <p:txBody>
          <a:bodyPr/>
          <a:lstStyle/>
          <a:p>
            <a:pPr eaLnBrk="1" hangingPunct="1"/>
            <a:r>
              <a:rPr lang="en-US" sz="2800" b="0" dirty="0" smtClean="0"/>
              <a:t>The box is unfolded creating the 6 principal views.</a:t>
            </a:r>
          </a:p>
        </p:txBody>
      </p:sp>
      <p:sp>
        <p:nvSpPr>
          <p:cNvPr id="22532" name="Rectangle 3"/>
          <p:cNvSpPr>
            <a:spLocks noChangeArrowheads="1"/>
          </p:cNvSpPr>
          <p:nvPr/>
        </p:nvSpPr>
        <p:spPr bwMode="auto">
          <a:xfrm>
            <a:off x="2062163" y="657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1924050" y="323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2534" name="Picture 9" descr="Glass%20box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095750" y="1427163"/>
            <a:ext cx="4643438" cy="5035550"/>
          </a:xfrm>
          <a:ln>
            <a:solidFill>
              <a:schemeClr val="hlink"/>
            </a:solidFill>
          </a:ln>
        </p:spPr>
      </p:pic>
      <p:pic>
        <p:nvPicPr>
          <p:cNvPr id="22535" name="Picture 13" descr="Glass%20box5"/>
          <p:cNvPicPr>
            <a:picLocks noChangeAspect="1" noChangeArrowheads="1"/>
          </p:cNvPicPr>
          <p:nvPr/>
        </p:nvPicPr>
        <p:blipFill>
          <a:blip r:embed="rId4"/>
          <a:srcRect l="-1254" r="-1216"/>
          <a:stretch>
            <a:fillRect/>
          </a:stretch>
        </p:blipFill>
        <p:spPr bwMode="auto">
          <a:xfrm>
            <a:off x="1084263" y="3182938"/>
            <a:ext cx="2865437" cy="32702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Exercise 1-1</a:t>
            </a:r>
          </a:p>
        </p:txBody>
      </p:sp>
      <p:sp>
        <p:nvSpPr>
          <p:cNvPr id="23555" name="Rectangle 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Principal Views</a:t>
            </a:r>
          </a:p>
        </p:txBody>
      </p:sp>
      <p:sp>
        <p:nvSpPr>
          <p:cNvPr id="23556" name="AutoShape 6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29600" y="0"/>
            <a:ext cx="296863" cy="306388"/>
          </a:xfrm>
          <a:prstGeom prst="actionButtonForwardNex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Exercise 1-1 </a:t>
            </a:r>
            <a:endParaRPr lang="en-US" sz="2000" dirty="0" smtClean="0"/>
          </a:p>
        </p:txBody>
      </p:sp>
      <p:sp>
        <p:nvSpPr>
          <p:cNvPr id="24579" name="Rectangle 20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0" dirty="0" smtClean="0"/>
              <a:t>Label the 5 remaining principal views with the appropriate view name.</a:t>
            </a:r>
          </a:p>
        </p:txBody>
      </p:sp>
      <p:pic>
        <p:nvPicPr>
          <p:cNvPr id="24580" name="Picture 23" descr="Ortho%20box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l="1332" t="1093" r="845" b="1093"/>
          <a:stretch>
            <a:fillRect/>
          </a:stretch>
        </p:blipFill>
        <p:spPr>
          <a:xfrm>
            <a:off x="2105025" y="2455863"/>
            <a:ext cx="5124450" cy="3968750"/>
          </a:xfrm>
          <a:ln>
            <a:solidFill>
              <a:schemeClr val="hlink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Ortho%20box"/>
          <p:cNvPicPr>
            <a:picLocks noChangeAspect="1" noChangeArrowheads="1"/>
          </p:cNvPicPr>
          <p:nvPr/>
        </p:nvPicPr>
        <p:blipFill>
          <a:blip r:embed="rId3"/>
          <a:srcRect l="1332" t="1093" r="845" b="1093"/>
          <a:stretch>
            <a:fillRect/>
          </a:stretch>
        </p:blipFill>
        <p:spPr bwMode="auto">
          <a:xfrm>
            <a:off x="155575" y="0"/>
            <a:ext cx="88614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65138" y="366713"/>
            <a:ext cx="1111250" cy="1216025"/>
          </a:xfrm>
          <a:prstGeom prst="rect">
            <a:avLst/>
          </a:prstGeom>
          <a:solidFill>
            <a:srgbClr val="CFDBFD"/>
          </a:solidFill>
          <a:ln w="28575">
            <a:solidFill>
              <a:srgbClr val="6F89F7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40458C"/>
                </a:solidFill>
              </a:rPr>
              <a:t>Name each view.</a:t>
            </a:r>
          </a:p>
        </p:txBody>
      </p:sp>
      <p:pic>
        <p:nvPicPr>
          <p:cNvPr id="25604" name="Picture 5" descr="Glass box2-1"/>
          <p:cNvPicPr>
            <a:picLocks noChangeAspect="1" noChangeArrowheads="1"/>
          </p:cNvPicPr>
          <p:nvPr/>
        </p:nvPicPr>
        <p:blipFill>
          <a:blip r:embed="rId4"/>
          <a:srcRect t="2821" r="880"/>
          <a:stretch>
            <a:fillRect/>
          </a:stretch>
        </p:blipFill>
        <p:spPr bwMode="auto">
          <a:xfrm>
            <a:off x="6616700" y="0"/>
            <a:ext cx="24638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7"/>
          <p:cNvSpPr>
            <a:spLocks noChangeArrowheads="1"/>
          </p:cNvSpPr>
          <p:nvPr/>
        </p:nvSpPr>
        <p:spPr bwMode="auto">
          <a:xfrm>
            <a:off x="2584450" y="92075"/>
            <a:ext cx="2008188" cy="23431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0712" name="Text Box 8"/>
          <p:cNvSpPr txBox="1">
            <a:spLocks noChangeArrowheads="1"/>
          </p:cNvSpPr>
          <p:nvPr/>
        </p:nvSpPr>
        <p:spPr bwMode="auto">
          <a:xfrm>
            <a:off x="3211513" y="1928813"/>
            <a:ext cx="750887" cy="4667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Top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0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Ortho%20box"/>
          <p:cNvPicPr>
            <a:picLocks noChangeAspect="1" noChangeArrowheads="1"/>
          </p:cNvPicPr>
          <p:nvPr/>
        </p:nvPicPr>
        <p:blipFill>
          <a:blip r:embed="rId3"/>
          <a:srcRect l="1332" t="1093" r="845" b="1093"/>
          <a:stretch>
            <a:fillRect/>
          </a:stretch>
        </p:blipFill>
        <p:spPr bwMode="auto">
          <a:xfrm>
            <a:off x="155575" y="0"/>
            <a:ext cx="88614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65138" y="366713"/>
            <a:ext cx="1111250" cy="1216025"/>
          </a:xfrm>
          <a:prstGeom prst="rect">
            <a:avLst/>
          </a:prstGeom>
          <a:solidFill>
            <a:srgbClr val="CFDBFD"/>
          </a:solidFill>
          <a:ln w="28575">
            <a:solidFill>
              <a:srgbClr val="6F89F7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40458C"/>
                </a:solidFill>
              </a:rPr>
              <a:t>Name each view.</a:t>
            </a:r>
          </a:p>
        </p:txBody>
      </p:sp>
      <p:pic>
        <p:nvPicPr>
          <p:cNvPr id="26628" name="Picture 4" descr="Glass box2-1"/>
          <p:cNvPicPr>
            <a:picLocks noChangeAspect="1" noChangeArrowheads="1"/>
          </p:cNvPicPr>
          <p:nvPr/>
        </p:nvPicPr>
        <p:blipFill>
          <a:blip r:embed="rId4"/>
          <a:srcRect t="2821" r="880"/>
          <a:stretch>
            <a:fillRect/>
          </a:stretch>
        </p:blipFill>
        <p:spPr bwMode="auto">
          <a:xfrm>
            <a:off x="6616700" y="0"/>
            <a:ext cx="24638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4591050" y="2435225"/>
            <a:ext cx="2333625" cy="19970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284538" y="2001838"/>
            <a:ext cx="612775" cy="3762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Top</a:t>
            </a:r>
          </a:p>
        </p:txBody>
      </p:sp>
      <p:sp>
        <p:nvSpPr>
          <p:cNvPr id="201735" name="Text Box 7"/>
          <p:cNvSpPr txBox="1">
            <a:spLocks noChangeArrowheads="1"/>
          </p:cNvSpPr>
          <p:nvPr/>
        </p:nvSpPr>
        <p:spPr bwMode="auto">
          <a:xfrm>
            <a:off x="4930775" y="4225925"/>
            <a:ext cx="1698625" cy="4667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Right Side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Ortho%20box"/>
          <p:cNvPicPr>
            <a:picLocks noChangeAspect="1" noChangeArrowheads="1"/>
          </p:cNvPicPr>
          <p:nvPr/>
        </p:nvPicPr>
        <p:blipFill>
          <a:blip r:embed="rId3"/>
          <a:srcRect l="1332" t="1093" r="845" b="1093"/>
          <a:stretch>
            <a:fillRect/>
          </a:stretch>
        </p:blipFill>
        <p:spPr bwMode="auto">
          <a:xfrm>
            <a:off x="155575" y="0"/>
            <a:ext cx="88614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65138" y="366713"/>
            <a:ext cx="1111250" cy="1216025"/>
          </a:xfrm>
          <a:prstGeom prst="rect">
            <a:avLst/>
          </a:prstGeom>
          <a:solidFill>
            <a:srgbClr val="CFDBFD"/>
          </a:solidFill>
          <a:ln w="28575">
            <a:solidFill>
              <a:srgbClr val="6F89F7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40458C"/>
                </a:solidFill>
              </a:rPr>
              <a:t>Name each view.</a:t>
            </a:r>
          </a:p>
        </p:txBody>
      </p:sp>
      <p:pic>
        <p:nvPicPr>
          <p:cNvPr id="27652" name="Picture 4" descr="Glass box2-1"/>
          <p:cNvPicPr>
            <a:picLocks noChangeAspect="1" noChangeArrowheads="1"/>
          </p:cNvPicPr>
          <p:nvPr/>
        </p:nvPicPr>
        <p:blipFill>
          <a:blip r:embed="rId4"/>
          <a:srcRect t="2821" r="880"/>
          <a:stretch>
            <a:fillRect/>
          </a:stretch>
        </p:blipFill>
        <p:spPr bwMode="auto">
          <a:xfrm>
            <a:off x="6616700" y="0"/>
            <a:ext cx="24638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6916738" y="2435225"/>
            <a:ext cx="2008187" cy="19970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3284538" y="2001838"/>
            <a:ext cx="612775" cy="3762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Top</a:t>
            </a:r>
          </a:p>
        </p:txBody>
      </p:sp>
      <p:sp>
        <p:nvSpPr>
          <p:cNvPr id="202760" name="Text Box 8"/>
          <p:cNvSpPr txBox="1">
            <a:spLocks noChangeArrowheads="1"/>
          </p:cNvSpPr>
          <p:nvPr/>
        </p:nvSpPr>
        <p:spPr bwMode="auto">
          <a:xfrm>
            <a:off x="7532688" y="4210050"/>
            <a:ext cx="873125" cy="4667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Rear</a:t>
            </a:r>
          </a:p>
        </p:txBody>
      </p:sp>
      <p:sp>
        <p:nvSpPr>
          <p:cNvPr id="27656" name="Text Box 9"/>
          <p:cNvSpPr txBox="1">
            <a:spLocks noChangeArrowheads="1"/>
          </p:cNvSpPr>
          <p:nvPr/>
        </p:nvSpPr>
        <p:spPr bwMode="auto">
          <a:xfrm>
            <a:off x="5070475" y="4214813"/>
            <a:ext cx="1323975" cy="3762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Right Side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2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6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Ortho%20box"/>
          <p:cNvPicPr>
            <a:picLocks noChangeAspect="1" noChangeArrowheads="1"/>
          </p:cNvPicPr>
          <p:nvPr/>
        </p:nvPicPr>
        <p:blipFill>
          <a:blip r:embed="rId3"/>
          <a:srcRect l="1332" t="1093" r="845" b="1093"/>
          <a:stretch>
            <a:fillRect/>
          </a:stretch>
        </p:blipFill>
        <p:spPr bwMode="auto">
          <a:xfrm>
            <a:off x="155575" y="0"/>
            <a:ext cx="88614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465138" y="366713"/>
            <a:ext cx="1111250" cy="1216025"/>
          </a:xfrm>
          <a:prstGeom prst="rect">
            <a:avLst/>
          </a:prstGeom>
          <a:solidFill>
            <a:srgbClr val="CFDBFD"/>
          </a:solidFill>
          <a:ln w="28575">
            <a:solidFill>
              <a:srgbClr val="6F89F7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40458C"/>
                </a:solidFill>
              </a:rPr>
              <a:t>Name each view.</a:t>
            </a:r>
          </a:p>
        </p:txBody>
      </p:sp>
      <p:pic>
        <p:nvPicPr>
          <p:cNvPr id="28676" name="Picture 4" descr="Glass box2-1"/>
          <p:cNvPicPr>
            <a:picLocks noChangeAspect="1" noChangeArrowheads="1"/>
          </p:cNvPicPr>
          <p:nvPr/>
        </p:nvPicPr>
        <p:blipFill>
          <a:blip r:embed="rId4"/>
          <a:srcRect t="2821" r="880"/>
          <a:stretch>
            <a:fillRect/>
          </a:stretch>
        </p:blipFill>
        <p:spPr bwMode="auto">
          <a:xfrm>
            <a:off x="6616700" y="0"/>
            <a:ext cx="24638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254000" y="2435225"/>
            <a:ext cx="2333625" cy="19970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3284538" y="2001838"/>
            <a:ext cx="612775" cy="3762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Top</a:t>
            </a:r>
          </a:p>
        </p:txBody>
      </p:sp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7573963" y="4198938"/>
            <a:ext cx="701675" cy="3762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Rear</a:t>
            </a:r>
          </a:p>
        </p:txBody>
      </p:sp>
      <p:sp>
        <p:nvSpPr>
          <p:cNvPr id="203785" name="Text Box 9"/>
          <p:cNvSpPr txBox="1">
            <a:spLocks noChangeArrowheads="1"/>
          </p:cNvSpPr>
          <p:nvPr/>
        </p:nvSpPr>
        <p:spPr bwMode="auto">
          <a:xfrm>
            <a:off x="685800" y="4194175"/>
            <a:ext cx="1479550" cy="4667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Left Side</a:t>
            </a:r>
          </a:p>
        </p:txBody>
      </p:sp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5070475" y="4214813"/>
            <a:ext cx="1323975" cy="3762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Right Side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3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8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Ortho%20box"/>
          <p:cNvPicPr>
            <a:picLocks noChangeAspect="1" noChangeArrowheads="1"/>
          </p:cNvPicPr>
          <p:nvPr/>
        </p:nvPicPr>
        <p:blipFill>
          <a:blip r:embed="rId3"/>
          <a:srcRect l="1332" t="1093" r="845" b="1093"/>
          <a:stretch>
            <a:fillRect/>
          </a:stretch>
        </p:blipFill>
        <p:spPr bwMode="auto">
          <a:xfrm>
            <a:off x="155575" y="0"/>
            <a:ext cx="88614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465138" y="366713"/>
            <a:ext cx="1111250" cy="1216025"/>
          </a:xfrm>
          <a:prstGeom prst="rect">
            <a:avLst/>
          </a:prstGeom>
          <a:solidFill>
            <a:srgbClr val="CFDBFD"/>
          </a:solidFill>
          <a:ln w="28575">
            <a:solidFill>
              <a:srgbClr val="6F89F7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40458C"/>
                </a:solidFill>
              </a:rPr>
              <a:t>Name each view.</a:t>
            </a:r>
          </a:p>
        </p:txBody>
      </p:sp>
      <p:pic>
        <p:nvPicPr>
          <p:cNvPr id="29700" name="Picture 4" descr="Glass box2-1"/>
          <p:cNvPicPr>
            <a:picLocks noChangeAspect="1" noChangeArrowheads="1"/>
          </p:cNvPicPr>
          <p:nvPr/>
        </p:nvPicPr>
        <p:blipFill>
          <a:blip r:embed="rId4"/>
          <a:srcRect t="2821" r="880"/>
          <a:stretch>
            <a:fillRect/>
          </a:stretch>
        </p:blipFill>
        <p:spPr bwMode="auto">
          <a:xfrm>
            <a:off x="6616700" y="0"/>
            <a:ext cx="24638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2586038" y="4435475"/>
            <a:ext cx="1998662" cy="23225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284538" y="2001838"/>
            <a:ext cx="612775" cy="3762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Top</a:t>
            </a:r>
          </a:p>
        </p:txBody>
      </p:sp>
      <p:sp>
        <p:nvSpPr>
          <p:cNvPr id="29703" name="Text Box 8"/>
          <p:cNvSpPr txBox="1">
            <a:spLocks noChangeArrowheads="1"/>
          </p:cNvSpPr>
          <p:nvPr/>
        </p:nvSpPr>
        <p:spPr bwMode="auto">
          <a:xfrm>
            <a:off x="7573963" y="4198938"/>
            <a:ext cx="701675" cy="3762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Rear</a:t>
            </a:r>
          </a:p>
        </p:txBody>
      </p:sp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833438" y="4202113"/>
            <a:ext cx="1158875" cy="3762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Left Side</a:t>
            </a:r>
          </a:p>
        </p:txBody>
      </p:sp>
      <p:sp>
        <p:nvSpPr>
          <p:cNvPr id="204810" name="Text Box 10"/>
          <p:cNvSpPr txBox="1">
            <a:spLocks noChangeArrowheads="1"/>
          </p:cNvSpPr>
          <p:nvPr/>
        </p:nvSpPr>
        <p:spPr bwMode="auto">
          <a:xfrm>
            <a:off x="4400550" y="5408613"/>
            <a:ext cx="1260475" cy="4667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Bottom</a:t>
            </a:r>
          </a:p>
        </p:txBody>
      </p:sp>
      <p:sp>
        <p:nvSpPr>
          <p:cNvPr id="29706" name="Text Box 11"/>
          <p:cNvSpPr txBox="1">
            <a:spLocks noChangeArrowheads="1"/>
          </p:cNvSpPr>
          <p:nvPr/>
        </p:nvSpPr>
        <p:spPr bwMode="auto">
          <a:xfrm>
            <a:off x="5070475" y="4214813"/>
            <a:ext cx="1323975" cy="3762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Right Side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Ortho%20box"/>
          <p:cNvPicPr>
            <a:picLocks noChangeAspect="1" noChangeArrowheads="1"/>
          </p:cNvPicPr>
          <p:nvPr/>
        </p:nvPicPr>
        <p:blipFill>
          <a:blip r:embed="rId3"/>
          <a:srcRect l="1332" t="1093" r="845" b="1093"/>
          <a:stretch>
            <a:fillRect/>
          </a:stretch>
        </p:blipFill>
        <p:spPr bwMode="auto">
          <a:xfrm>
            <a:off x="155575" y="0"/>
            <a:ext cx="88614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4930775" y="893763"/>
            <a:ext cx="3614738" cy="1216025"/>
          </a:xfrm>
          <a:prstGeom prst="rect">
            <a:avLst/>
          </a:prstGeom>
          <a:solidFill>
            <a:srgbClr val="CFDBFD"/>
          </a:solidFill>
          <a:ln w="28575">
            <a:solidFill>
              <a:srgbClr val="6F89F7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What are the differences between the </a:t>
            </a:r>
            <a:r>
              <a:rPr lang="en-US" i="1"/>
              <a:t>Right Side</a:t>
            </a:r>
            <a:r>
              <a:rPr lang="en-US"/>
              <a:t> and </a:t>
            </a:r>
            <a:r>
              <a:rPr lang="en-US" i="1"/>
              <a:t>Left Side</a:t>
            </a:r>
            <a:r>
              <a:rPr lang="en-US"/>
              <a:t> views?</a:t>
            </a: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3284538" y="2001838"/>
            <a:ext cx="612775" cy="3762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Top</a:t>
            </a:r>
          </a:p>
        </p:txBody>
      </p:sp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5070475" y="4214813"/>
            <a:ext cx="1323975" cy="3762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Right Side</a:t>
            </a:r>
          </a:p>
        </p:txBody>
      </p:sp>
      <p:sp>
        <p:nvSpPr>
          <p:cNvPr id="30726" name="Text Box 8"/>
          <p:cNvSpPr txBox="1">
            <a:spLocks noChangeArrowheads="1"/>
          </p:cNvSpPr>
          <p:nvPr/>
        </p:nvSpPr>
        <p:spPr bwMode="auto">
          <a:xfrm>
            <a:off x="7573963" y="4198938"/>
            <a:ext cx="701675" cy="3762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Rear</a:t>
            </a:r>
          </a:p>
        </p:txBody>
      </p:sp>
      <p:sp>
        <p:nvSpPr>
          <p:cNvPr id="30727" name="Text Box 9"/>
          <p:cNvSpPr txBox="1">
            <a:spLocks noChangeArrowheads="1"/>
          </p:cNvSpPr>
          <p:nvPr/>
        </p:nvSpPr>
        <p:spPr bwMode="auto">
          <a:xfrm>
            <a:off x="833438" y="4202113"/>
            <a:ext cx="1158875" cy="3762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Left Side</a:t>
            </a:r>
          </a:p>
        </p:txBody>
      </p:sp>
      <p:sp>
        <p:nvSpPr>
          <p:cNvPr id="30728" name="Text Box 10"/>
          <p:cNvSpPr txBox="1">
            <a:spLocks noChangeArrowheads="1"/>
          </p:cNvSpPr>
          <p:nvPr/>
        </p:nvSpPr>
        <p:spPr bwMode="auto">
          <a:xfrm>
            <a:off x="4400550" y="5481638"/>
            <a:ext cx="993775" cy="3762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Bottom</a:t>
            </a:r>
          </a:p>
        </p:txBody>
      </p:sp>
      <p:sp>
        <p:nvSpPr>
          <p:cNvPr id="205835" name="Text Box 11"/>
          <p:cNvSpPr txBox="1">
            <a:spLocks noChangeArrowheads="1"/>
          </p:cNvSpPr>
          <p:nvPr/>
        </p:nvSpPr>
        <p:spPr bwMode="auto">
          <a:xfrm>
            <a:off x="1323975" y="4741863"/>
            <a:ext cx="2395538" cy="1581150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They are mirror images with one different line type.</a:t>
            </a:r>
          </a:p>
        </p:txBody>
      </p:sp>
      <p:sp>
        <p:nvSpPr>
          <p:cNvPr id="205836" name="Line 12"/>
          <p:cNvSpPr>
            <a:spLocks noChangeShapeType="1"/>
          </p:cNvSpPr>
          <p:nvPr/>
        </p:nvSpPr>
        <p:spPr bwMode="auto">
          <a:xfrm flipV="1">
            <a:off x="3498850" y="3305175"/>
            <a:ext cx="2901950" cy="1433513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05837" name="Line 13"/>
          <p:cNvSpPr>
            <a:spLocks noChangeShapeType="1"/>
          </p:cNvSpPr>
          <p:nvPr/>
        </p:nvSpPr>
        <p:spPr bwMode="auto">
          <a:xfrm flipH="1" flipV="1">
            <a:off x="765175" y="3297238"/>
            <a:ext cx="2733675" cy="14414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lg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5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5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35" grpId="0" animBg="1"/>
      <p:bldP spid="205836" grpId="0" animBg="1"/>
      <p:bldP spid="20583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Ortho%20box"/>
          <p:cNvPicPr>
            <a:picLocks noChangeAspect="1" noChangeArrowheads="1"/>
          </p:cNvPicPr>
          <p:nvPr/>
        </p:nvPicPr>
        <p:blipFill>
          <a:blip r:embed="rId3"/>
          <a:srcRect l="1332" t="1093" r="845" b="1093"/>
          <a:stretch>
            <a:fillRect/>
          </a:stretch>
        </p:blipFill>
        <p:spPr bwMode="auto">
          <a:xfrm>
            <a:off x="155575" y="0"/>
            <a:ext cx="88614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932363" y="566738"/>
            <a:ext cx="3614737" cy="1581150"/>
          </a:xfrm>
          <a:prstGeom prst="rect">
            <a:avLst/>
          </a:prstGeom>
          <a:solidFill>
            <a:srgbClr val="CFDBFD"/>
          </a:solidFill>
          <a:ln w="28575">
            <a:solidFill>
              <a:srgbClr val="6F89F7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What are the differences between the </a:t>
            </a:r>
            <a:r>
              <a:rPr lang="en-US" i="1"/>
              <a:t>Top</a:t>
            </a:r>
            <a:r>
              <a:rPr lang="en-US"/>
              <a:t> and </a:t>
            </a:r>
            <a:r>
              <a:rPr lang="en-US" i="1"/>
              <a:t>Bottom</a:t>
            </a:r>
            <a:r>
              <a:rPr lang="en-US"/>
              <a:t>, and </a:t>
            </a:r>
            <a:r>
              <a:rPr lang="en-US" i="1"/>
              <a:t>Front</a:t>
            </a:r>
            <a:r>
              <a:rPr lang="en-US"/>
              <a:t> and </a:t>
            </a:r>
            <a:r>
              <a:rPr lang="en-US" i="1"/>
              <a:t>Rear</a:t>
            </a:r>
            <a:r>
              <a:rPr lang="en-US"/>
              <a:t> views?</a:t>
            </a:r>
          </a:p>
        </p:txBody>
      </p:sp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3284538" y="2001838"/>
            <a:ext cx="612775" cy="3762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Top</a:t>
            </a:r>
          </a:p>
        </p:txBody>
      </p:sp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5070475" y="4214813"/>
            <a:ext cx="1323975" cy="3762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Right Side</a:t>
            </a:r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7573963" y="4198938"/>
            <a:ext cx="701675" cy="3762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Rear</a:t>
            </a:r>
          </a:p>
        </p:txBody>
      </p:sp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833438" y="4202113"/>
            <a:ext cx="1158875" cy="3762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Left Side</a:t>
            </a:r>
          </a:p>
        </p:txBody>
      </p:sp>
      <p:sp>
        <p:nvSpPr>
          <p:cNvPr id="31752" name="Text Box 9"/>
          <p:cNvSpPr txBox="1">
            <a:spLocks noChangeArrowheads="1"/>
          </p:cNvSpPr>
          <p:nvPr/>
        </p:nvSpPr>
        <p:spPr bwMode="auto">
          <a:xfrm>
            <a:off x="4400550" y="5481638"/>
            <a:ext cx="993775" cy="3762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Bottom</a:t>
            </a:r>
          </a:p>
        </p:txBody>
      </p:sp>
      <p:sp>
        <p:nvSpPr>
          <p:cNvPr id="207887" name="Text Box 15"/>
          <p:cNvSpPr txBox="1">
            <a:spLocks noChangeArrowheads="1"/>
          </p:cNvSpPr>
          <p:nvPr/>
        </p:nvSpPr>
        <p:spPr bwMode="auto">
          <a:xfrm>
            <a:off x="6053138" y="4837113"/>
            <a:ext cx="2794000" cy="1216025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They are mirror images with different line types.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7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8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Ortho. Proj</a:t>
            </a:r>
            <a:r>
              <a:rPr lang="en-US" sz="2400" smtClean="0"/>
              <a:t>.</a:t>
            </a:r>
            <a:r>
              <a:rPr lang="en-US" smtClean="0"/>
              <a:t>: Advanced Topics</a:t>
            </a:r>
          </a:p>
        </p:txBody>
      </p:sp>
      <p:sp>
        <p:nvSpPr>
          <p:cNvPr id="512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800" dirty="0" smtClean="0"/>
              <a:t>1.8) </a:t>
            </a:r>
            <a:r>
              <a:rPr lang="en-US" sz="2800" dirty="0" smtClean="0">
                <a:hlinkClick r:id="rId3" action="ppaction://hlinksldjump"/>
              </a:rPr>
              <a:t>Auxiliary Views</a:t>
            </a:r>
            <a:endParaRPr lang="en-US" sz="2800" dirty="0" smtClean="0"/>
          </a:p>
          <a:p>
            <a:pPr eaLnBrk="1" hangingPunct="1">
              <a:buFont typeface="Wingdings" pitchFamily="2" charset="2"/>
              <a:buNone/>
            </a:pPr>
            <a:endParaRPr lang="en-US" sz="2800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Ortho%20box"/>
          <p:cNvPicPr>
            <a:picLocks noChangeAspect="1" noChangeArrowheads="1"/>
          </p:cNvPicPr>
          <p:nvPr/>
        </p:nvPicPr>
        <p:blipFill>
          <a:blip r:embed="rId3"/>
          <a:srcRect l="1332" t="1093" r="845" b="1093"/>
          <a:stretch>
            <a:fillRect/>
          </a:stretch>
        </p:blipFill>
        <p:spPr bwMode="auto">
          <a:xfrm>
            <a:off x="155575" y="0"/>
            <a:ext cx="88614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4932363" y="566738"/>
            <a:ext cx="3614737" cy="1216025"/>
          </a:xfrm>
          <a:prstGeom prst="rect">
            <a:avLst/>
          </a:prstGeom>
          <a:solidFill>
            <a:srgbClr val="CFDBFD"/>
          </a:solidFill>
          <a:ln w="28575">
            <a:solidFill>
              <a:srgbClr val="6F89F7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Which view(s) have the least amount of hidden or dashed lines?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284538" y="2001838"/>
            <a:ext cx="612775" cy="3762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Top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5070475" y="4214813"/>
            <a:ext cx="1323975" cy="3762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Right Side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7573963" y="4198938"/>
            <a:ext cx="701675" cy="3762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Rear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833438" y="4202113"/>
            <a:ext cx="1158875" cy="3762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Left Side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4400550" y="5481638"/>
            <a:ext cx="993775" cy="3762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Bottom</a:t>
            </a:r>
          </a:p>
        </p:txBody>
      </p:sp>
      <p:sp>
        <p:nvSpPr>
          <p:cNvPr id="208905" name="Text Box 9"/>
          <p:cNvSpPr txBox="1">
            <a:spLocks noChangeArrowheads="1"/>
          </p:cNvSpPr>
          <p:nvPr/>
        </p:nvSpPr>
        <p:spPr bwMode="auto">
          <a:xfrm>
            <a:off x="4932363" y="1876425"/>
            <a:ext cx="2957512" cy="485775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Front</a:t>
            </a:r>
            <a:r>
              <a:rPr lang="en-US">
                <a:solidFill>
                  <a:srgbClr val="FF0000"/>
                </a:solidFill>
              </a:rPr>
              <a:t> and </a:t>
            </a:r>
            <a:r>
              <a:rPr lang="en-US" i="1">
                <a:solidFill>
                  <a:srgbClr val="FF0000"/>
                </a:solidFill>
              </a:rPr>
              <a:t>top</a:t>
            </a:r>
            <a:r>
              <a:rPr lang="en-US">
                <a:solidFill>
                  <a:srgbClr val="FF0000"/>
                </a:solidFill>
              </a:rPr>
              <a:t> views.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8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Orthographic Projection</a:t>
            </a:r>
          </a:p>
        </p:txBody>
      </p:sp>
      <p:sp>
        <p:nvSpPr>
          <p:cNvPr id="3379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1.4)  The Standard Views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Standard Views</a:t>
            </a:r>
          </a:p>
        </p:txBody>
      </p:sp>
      <p:sp>
        <p:nvSpPr>
          <p:cNvPr id="34819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0" smtClean="0"/>
              <a:t>When constructing an orthographic projection, we need to include enough views to </a:t>
            </a:r>
            <a:r>
              <a:rPr lang="en-US" smtClean="0"/>
              <a:t>completely describe the true shape of the part.</a:t>
            </a:r>
          </a:p>
          <a:p>
            <a:pPr lvl="1" eaLnBrk="1" hangingPunct="1"/>
            <a:r>
              <a:rPr lang="en-US" smtClean="0"/>
              <a:t>Complex part = more views</a:t>
            </a:r>
          </a:p>
          <a:p>
            <a:pPr lvl="1" eaLnBrk="1" hangingPunct="1"/>
            <a:r>
              <a:rPr lang="en-US" smtClean="0"/>
              <a:t>Simple part = less views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Standard Views</a:t>
            </a:r>
          </a:p>
        </p:txBody>
      </p:sp>
      <p:sp>
        <p:nvSpPr>
          <p:cNvPr id="35843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standard views used in an orthographic projection are;</a:t>
            </a:r>
          </a:p>
          <a:p>
            <a:pPr lvl="1" eaLnBrk="1" hangingPunct="1"/>
            <a:r>
              <a:rPr lang="en-US" smtClean="0"/>
              <a:t>Front view</a:t>
            </a:r>
          </a:p>
          <a:p>
            <a:pPr lvl="1" eaLnBrk="1" hangingPunct="1"/>
            <a:r>
              <a:rPr lang="en-US" smtClean="0"/>
              <a:t>Top view</a:t>
            </a:r>
          </a:p>
          <a:p>
            <a:pPr lvl="1" eaLnBrk="1" hangingPunct="1"/>
            <a:r>
              <a:rPr lang="en-US" smtClean="0"/>
              <a:t>Right side view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The remaining 3 views usually don’t add any new information.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Standard Views</a:t>
            </a:r>
          </a:p>
        </p:txBody>
      </p:sp>
      <p:sp>
        <p:nvSpPr>
          <p:cNvPr id="36867" name="Rectangle 4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0" smtClean="0"/>
              <a:t>How many views do we need to completely describe a block?</a:t>
            </a:r>
          </a:p>
        </p:txBody>
      </p:sp>
      <p:pic>
        <p:nvPicPr>
          <p:cNvPr id="36868" name="Picture 44" descr="Block views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l="2747" t="3531" r="2106" b="8134"/>
          <a:stretch>
            <a:fillRect/>
          </a:stretch>
        </p:blipFill>
        <p:spPr>
          <a:xfrm>
            <a:off x="2943225" y="2759075"/>
            <a:ext cx="3300413" cy="1827213"/>
          </a:xfrm>
          <a:noFill/>
          <a:ln>
            <a:solidFill>
              <a:schemeClr val="hlink"/>
            </a:solidFill>
          </a:ln>
        </p:spPr>
      </p:pic>
      <p:sp>
        <p:nvSpPr>
          <p:cNvPr id="36869" name="AutoShape 4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29600" y="0"/>
            <a:ext cx="296863" cy="306388"/>
          </a:xfrm>
          <a:prstGeom prst="actionButtonForwardNex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Standard Views</a:t>
            </a:r>
          </a:p>
        </p:txBody>
      </p:sp>
      <p:sp>
        <p:nvSpPr>
          <p:cNvPr id="3789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How many views do we need to completely describe a block?</a:t>
            </a:r>
          </a:p>
        </p:txBody>
      </p:sp>
      <p:pic>
        <p:nvPicPr>
          <p:cNvPr id="37892" name="Picture 5" descr="Block view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l="1088" t="1588" r="1440" b="2344"/>
          <a:stretch>
            <a:fillRect/>
          </a:stretch>
        </p:blipFill>
        <p:spPr>
          <a:xfrm>
            <a:off x="939800" y="2470150"/>
            <a:ext cx="5691188" cy="3840163"/>
          </a:xfrm>
          <a:noFill/>
          <a:ln>
            <a:solidFill>
              <a:schemeClr val="hlink"/>
            </a:solidFill>
          </a:ln>
        </p:spPr>
      </p:pic>
      <p:sp>
        <p:nvSpPr>
          <p:cNvPr id="37893" name="Text Box 7"/>
          <p:cNvSpPr txBox="1">
            <a:spLocks noChangeArrowheads="1"/>
          </p:cNvSpPr>
          <p:nvPr/>
        </p:nvSpPr>
        <p:spPr bwMode="auto">
          <a:xfrm>
            <a:off x="6750050" y="3382963"/>
            <a:ext cx="1997075" cy="1581150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 views. </a:t>
            </a:r>
          </a:p>
          <a:p>
            <a:r>
              <a:rPr lang="en-US" dirty="0"/>
              <a:t>The 3</a:t>
            </a:r>
            <a:r>
              <a:rPr lang="en-US" baseline="30000" dirty="0"/>
              <a:t>rd</a:t>
            </a:r>
            <a:r>
              <a:rPr lang="en-US" dirty="0"/>
              <a:t> view duplicates information.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Standard Views</a:t>
            </a:r>
          </a:p>
        </p:txBody>
      </p:sp>
      <p:sp>
        <p:nvSpPr>
          <p:cNvPr id="38915" name="Rectangle 20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How many views do we need to completely describe a sphere?</a:t>
            </a:r>
          </a:p>
        </p:txBody>
      </p:sp>
      <p:pic>
        <p:nvPicPr>
          <p:cNvPr id="38916" name="Picture 26" descr="spher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l="8148" t="3052" r="6964" b="3662"/>
          <a:stretch>
            <a:fillRect/>
          </a:stretch>
        </p:blipFill>
        <p:spPr>
          <a:xfrm>
            <a:off x="938213" y="2662238"/>
            <a:ext cx="2960687" cy="2911475"/>
          </a:xfrm>
          <a:noFill/>
          <a:ln>
            <a:solidFill>
              <a:schemeClr val="hlink"/>
            </a:solidFill>
          </a:ln>
        </p:spPr>
      </p:pic>
      <p:sp>
        <p:nvSpPr>
          <p:cNvPr id="123931" name="Text Box 27"/>
          <p:cNvSpPr txBox="1">
            <a:spLocks noChangeArrowheads="1"/>
          </p:cNvSpPr>
          <p:nvPr/>
        </p:nvSpPr>
        <p:spPr bwMode="auto">
          <a:xfrm>
            <a:off x="4479925" y="3309938"/>
            <a:ext cx="1954213" cy="1946275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 view.</a:t>
            </a:r>
          </a:p>
          <a:p>
            <a:r>
              <a:rPr lang="en-US" dirty="0"/>
              <a:t>A sphere has only one dimension. Its diameter.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3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Front View</a:t>
            </a:r>
          </a:p>
        </p:txBody>
      </p:sp>
      <p:sp>
        <p:nvSpPr>
          <p:cNvPr id="39939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front view shows the most features or characteristics of the object. </a:t>
            </a:r>
          </a:p>
          <a:p>
            <a:pPr lvl="1" eaLnBrk="1" hangingPunct="1"/>
            <a:r>
              <a:rPr lang="en-US" smtClean="0"/>
              <a:t>It usually contains the least amount of hidden lines. </a:t>
            </a:r>
          </a:p>
          <a:p>
            <a:pPr lvl="1" eaLnBrk="1" hangingPunct="1"/>
            <a:r>
              <a:rPr lang="en-US" smtClean="0"/>
              <a:t>The front view is chosen first and the other views are based on the orientation of the front view.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View Alignment</a:t>
            </a:r>
          </a:p>
        </p:txBody>
      </p:sp>
      <p:sp>
        <p:nvSpPr>
          <p:cNvPr id="40963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0" smtClean="0"/>
              <a:t>The </a:t>
            </a:r>
            <a:r>
              <a:rPr lang="en-US" smtClean="0"/>
              <a:t>top </a:t>
            </a:r>
            <a:r>
              <a:rPr lang="en-US" b="0" smtClean="0"/>
              <a:t>and </a:t>
            </a:r>
            <a:r>
              <a:rPr lang="en-US" smtClean="0"/>
              <a:t>front</a:t>
            </a:r>
            <a:r>
              <a:rPr lang="en-US" b="0" smtClean="0"/>
              <a:t> views are </a:t>
            </a:r>
            <a:r>
              <a:rPr lang="en-US" smtClean="0"/>
              <a:t>aligned vertically</a:t>
            </a:r>
            <a:r>
              <a:rPr lang="en-US" b="0" smtClean="0"/>
              <a:t> and share the same width dimension. </a:t>
            </a:r>
          </a:p>
          <a:p>
            <a:pPr eaLnBrk="1" hangingPunct="1"/>
            <a:endParaRPr lang="en-US" b="0" smtClean="0"/>
          </a:p>
          <a:p>
            <a:pPr eaLnBrk="1" hangingPunct="1"/>
            <a:r>
              <a:rPr lang="en-US" b="0" smtClean="0"/>
              <a:t>The </a:t>
            </a:r>
            <a:r>
              <a:rPr lang="en-US" smtClean="0"/>
              <a:t>front</a:t>
            </a:r>
            <a:r>
              <a:rPr lang="en-US" b="0" smtClean="0"/>
              <a:t> and </a:t>
            </a:r>
            <a:r>
              <a:rPr lang="en-US" smtClean="0"/>
              <a:t>right</a:t>
            </a:r>
            <a:r>
              <a:rPr lang="en-US" b="0" smtClean="0"/>
              <a:t> side views are  </a:t>
            </a:r>
            <a:r>
              <a:rPr lang="en-US" smtClean="0"/>
              <a:t>aligned horizontally</a:t>
            </a:r>
            <a:r>
              <a:rPr lang="en-US" b="0" smtClean="0"/>
              <a:t> and share the same height dimension.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987" name="Picture 25" descr="View Alignment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083" t="821" r="777" b="790"/>
          <a:stretch>
            <a:fillRect/>
          </a:stretch>
        </p:blipFill>
        <p:spPr>
          <a:xfrm>
            <a:off x="192088" y="0"/>
            <a:ext cx="8826500" cy="68500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Ortho. Projection: Exercises</a:t>
            </a:r>
          </a:p>
        </p:txBody>
      </p:sp>
      <p:sp>
        <p:nvSpPr>
          <p:cNvPr id="614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397125" indent="-2397125" eaLnBrk="1" hangingPunct="1">
              <a:buFont typeface="Wingdings" pitchFamily="2" charset="2"/>
              <a:buNone/>
            </a:pPr>
            <a:r>
              <a:rPr lang="en-US" sz="2800" dirty="0" smtClean="0">
                <a:hlinkClick r:id="rId3" action="ppaction://hlinksldjump"/>
              </a:rPr>
              <a:t>Exercise 1-1:  Principle views</a:t>
            </a:r>
            <a:endParaRPr lang="en-US" sz="2800" dirty="0" smtClean="0"/>
          </a:p>
          <a:p>
            <a:pPr marL="2397125" indent="-2397125" eaLnBrk="1" hangingPunct="1">
              <a:buFont typeface="Wingdings" pitchFamily="2" charset="2"/>
              <a:buNone/>
            </a:pPr>
            <a:r>
              <a:rPr lang="en-US" sz="2800" dirty="0" smtClean="0">
                <a:hlinkClick r:id="rId4" action="ppaction://hlinksldjump"/>
              </a:rPr>
              <a:t>Exercise 1-2:  Line types</a:t>
            </a:r>
            <a:endParaRPr lang="en-US" sz="2800" dirty="0" smtClean="0"/>
          </a:p>
          <a:p>
            <a:pPr marL="2397125" indent="-2397125" eaLnBrk="1" hangingPunct="1">
              <a:buFont typeface="Wingdings" pitchFamily="2" charset="2"/>
              <a:buNone/>
            </a:pPr>
            <a:r>
              <a:rPr lang="en-US" sz="2800" dirty="0" smtClean="0">
                <a:hlinkClick r:id="rId5" action="ppaction://hlinksldjump"/>
              </a:rPr>
              <a:t>Exercise 1-3:  Line use in an orthographic projection</a:t>
            </a:r>
            <a:endParaRPr lang="en-US" sz="2800" dirty="0" smtClean="0"/>
          </a:p>
          <a:p>
            <a:pPr marL="2397125" indent="-2397125" eaLnBrk="1" hangingPunct="1">
              <a:buFont typeface="Wingdings" pitchFamily="2" charset="2"/>
              <a:buNone/>
            </a:pPr>
            <a:r>
              <a:rPr lang="en-US" sz="2800" dirty="0" smtClean="0">
                <a:hlinkClick r:id="rId6" action="ppaction://hlinksldjump"/>
              </a:rPr>
              <a:t>Exercise 1-4:  Missing lines 1</a:t>
            </a:r>
            <a:endParaRPr lang="en-US" sz="2800" dirty="0" smtClean="0"/>
          </a:p>
          <a:p>
            <a:pPr marL="2397125" indent="-2397125" eaLnBrk="1" hangingPunct="1">
              <a:buFont typeface="Wingdings" pitchFamily="2" charset="2"/>
              <a:buNone/>
            </a:pPr>
            <a:r>
              <a:rPr lang="en-US" sz="2800" dirty="0" smtClean="0">
                <a:hlinkClick r:id="rId7" action="ppaction://hlinksldjump"/>
              </a:rPr>
              <a:t>Exercise 1-5:  Missing lines 2</a:t>
            </a:r>
            <a:endParaRPr lang="en-US" sz="2800" dirty="0" smtClean="0"/>
          </a:p>
          <a:p>
            <a:pPr marL="2397125" indent="-2397125" eaLnBrk="1" hangingPunct="1">
              <a:buFont typeface="Wingdings" pitchFamily="2" charset="2"/>
              <a:buNone/>
            </a:pPr>
            <a:r>
              <a:rPr lang="en-US" sz="2800" dirty="0" smtClean="0">
                <a:hlinkClick r:id="rId8" action="ppaction://hlinksldjump"/>
              </a:rPr>
              <a:t>Exercise 1-8:  Drawing an orthographic projection 1 </a:t>
            </a:r>
            <a:endParaRPr lang="en-US" sz="2800" dirty="0" smtClean="0"/>
          </a:p>
          <a:p>
            <a:pPr marL="2397125" indent="-2397125" eaLnBrk="1" hangingPunct="1">
              <a:buFont typeface="Wingdings" pitchFamily="2" charset="2"/>
              <a:buNone/>
            </a:pPr>
            <a:r>
              <a:rPr lang="en-US" sz="2800" dirty="0" smtClean="0">
                <a:hlinkClick r:id="rId9" action="ppaction://hlinksldjump"/>
              </a:rPr>
              <a:t>Exercise 1-9:  Drawing an orthographic projection 2</a:t>
            </a:r>
            <a:endParaRPr lang="en-US" sz="2800" dirty="0" smtClean="0"/>
          </a:p>
          <a:p>
            <a:pPr marL="2397125" indent="-2397125" eaLnBrk="1" hangingPunct="1"/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Orthographic Projection</a:t>
            </a:r>
          </a:p>
        </p:txBody>
      </p:sp>
      <p:sp>
        <p:nvSpPr>
          <p:cNvPr id="4301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1.5)  Lines Types Used in an Orthographic Projection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Line Type and Weight</a:t>
            </a:r>
          </a:p>
        </p:txBody>
      </p:sp>
      <p:sp>
        <p:nvSpPr>
          <p:cNvPr id="44035" name="Rectangle 9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i="1" smtClean="0"/>
              <a:t>Line type</a:t>
            </a:r>
            <a:r>
              <a:rPr lang="en-US" smtClean="0"/>
              <a:t> and </a:t>
            </a:r>
            <a:r>
              <a:rPr lang="en-US" i="1" smtClean="0"/>
              <a:t>line weight </a:t>
            </a:r>
            <a:r>
              <a:rPr lang="en-US" smtClean="0"/>
              <a:t>provide valuable information to the print reader. </a:t>
            </a:r>
          </a:p>
          <a:p>
            <a:pPr eaLnBrk="1" hangingPunct="1"/>
            <a:endParaRPr lang="en-US" sz="1000" smtClean="0"/>
          </a:p>
          <a:p>
            <a:pPr eaLnBrk="1" hangingPunct="1"/>
            <a:r>
              <a:rPr lang="en-US" b="0" smtClean="0"/>
              <a:t>For example, line type and weight can answer the following questions.</a:t>
            </a:r>
          </a:p>
          <a:p>
            <a:pPr lvl="1" eaLnBrk="1" hangingPunct="1"/>
            <a:r>
              <a:rPr lang="en-US" smtClean="0"/>
              <a:t>Is the feature visible or hidden from view?</a:t>
            </a:r>
          </a:p>
          <a:p>
            <a:pPr lvl="1" eaLnBrk="1" hangingPunct="1"/>
            <a:r>
              <a:rPr lang="en-US" smtClean="0"/>
              <a:t>Is the line part of the object or part of a dimension?</a:t>
            </a:r>
          </a:p>
          <a:p>
            <a:pPr lvl="1" eaLnBrk="1" hangingPunct="1"/>
            <a:r>
              <a:rPr lang="en-US" smtClean="0"/>
              <a:t>Is the line indicating symmetry?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Line Type and Weight</a:t>
            </a:r>
          </a:p>
        </p:txBody>
      </p:sp>
      <p:sp>
        <p:nvSpPr>
          <p:cNvPr id="4505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There are four commonly used line types; </a:t>
            </a:r>
          </a:p>
          <a:p>
            <a:pPr lvl="1" eaLnBrk="1" hangingPunct="1"/>
            <a:r>
              <a:rPr lang="en-US" smtClean="0"/>
              <a:t>continuous </a:t>
            </a:r>
          </a:p>
          <a:p>
            <a:pPr lvl="1" eaLnBrk="1" hangingPunct="1"/>
            <a:r>
              <a:rPr lang="en-US" smtClean="0"/>
              <a:t>hidden </a:t>
            </a:r>
          </a:p>
          <a:p>
            <a:pPr lvl="1" eaLnBrk="1" hangingPunct="1"/>
            <a:r>
              <a:rPr lang="en-US" smtClean="0"/>
              <a:t>center </a:t>
            </a:r>
          </a:p>
          <a:p>
            <a:pPr lvl="1" eaLnBrk="1" hangingPunct="1"/>
            <a:r>
              <a:rPr lang="en-US" smtClean="0"/>
              <a:t>phantom </a:t>
            </a:r>
          </a:p>
          <a:p>
            <a:pPr eaLnBrk="1" hangingPunct="1"/>
            <a:endParaRPr lang="en-US" smtClean="0"/>
          </a:p>
          <a:p>
            <a:pPr eaLnBrk="1" hangingPunct="1">
              <a:buFont typeface="Wingdings" pitchFamily="2" charset="2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Line Type and Weight</a:t>
            </a:r>
          </a:p>
        </p:txBody>
      </p:sp>
      <p:sp>
        <p:nvSpPr>
          <p:cNvPr id="4608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0" smtClean="0"/>
              <a:t>Some lines are more important than others.</a:t>
            </a:r>
            <a:r>
              <a:rPr lang="en-US" smtClean="0"/>
              <a:t>  Importance is indicated by line weight or thickness.</a:t>
            </a:r>
          </a:p>
          <a:p>
            <a:pPr lvl="1" eaLnBrk="1" hangingPunct="1"/>
            <a:r>
              <a:rPr lang="en-US" smtClean="0"/>
              <a:t>The thicker the line, the more important it 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Line Types</a:t>
            </a:r>
          </a:p>
        </p:txBody>
      </p:sp>
      <p:sp>
        <p:nvSpPr>
          <p:cNvPr id="47107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u="sng" smtClean="0"/>
              <a:t>Visible lines:</a:t>
            </a:r>
            <a:r>
              <a:rPr lang="en-US" smtClean="0"/>
              <a:t> </a:t>
            </a:r>
          </a:p>
          <a:p>
            <a:pPr lvl="1" eaLnBrk="1" hangingPunct="1"/>
            <a:r>
              <a:rPr lang="en-US" smtClean="0"/>
              <a:t>Visible lines represent visible edges and boundaries. </a:t>
            </a:r>
          </a:p>
          <a:p>
            <a:pPr lvl="1" eaLnBrk="1" hangingPunct="1"/>
            <a:r>
              <a:rPr lang="en-US" b="1" smtClean="0"/>
              <a:t>Continuous</a:t>
            </a:r>
            <a:r>
              <a:rPr lang="en-US" smtClean="0"/>
              <a:t> and </a:t>
            </a:r>
            <a:r>
              <a:rPr lang="en-US" b="1" smtClean="0"/>
              <a:t>thick</a:t>
            </a:r>
            <a:r>
              <a:rPr lang="en-US" smtClean="0"/>
              <a:t> (0.5 - 0.6 mm).</a:t>
            </a:r>
          </a:p>
          <a:p>
            <a:pPr lvl="1" eaLnBrk="1" hangingPunct="1"/>
            <a:endParaRPr lang="en-US" smtClean="0"/>
          </a:p>
          <a:p>
            <a:pPr eaLnBrk="1" hangingPunct="1"/>
            <a:r>
              <a:rPr lang="en-US" u="sng" smtClean="0"/>
              <a:t>Hidden lines:</a:t>
            </a:r>
            <a:r>
              <a:rPr lang="en-US" smtClean="0"/>
              <a:t> </a:t>
            </a:r>
          </a:p>
          <a:p>
            <a:pPr lvl="1" eaLnBrk="1" hangingPunct="1"/>
            <a:r>
              <a:rPr lang="en-US" smtClean="0"/>
              <a:t>Hidden lines represent edges and boundaries that cannot be seen. </a:t>
            </a:r>
          </a:p>
          <a:p>
            <a:pPr lvl="1" eaLnBrk="1" hangingPunct="1"/>
            <a:r>
              <a:rPr lang="en-US" b="1" smtClean="0"/>
              <a:t>Dashed</a:t>
            </a:r>
            <a:r>
              <a:rPr lang="en-US" smtClean="0"/>
              <a:t> and </a:t>
            </a:r>
            <a:r>
              <a:rPr lang="en-US" b="1" smtClean="0"/>
              <a:t>medium thick</a:t>
            </a:r>
            <a:r>
              <a:rPr lang="en-US" smtClean="0"/>
              <a:t>                    (0.35 - 0.45 mm).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Line Types</a:t>
            </a:r>
          </a:p>
        </p:txBody>
      </p:sp>
      <p:sp>
        <p:nvSpPr>
          <p:cNvPr id="48131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u="sng" smtClean="0"/>
              <a:t>Center lines:</a:t>
            </a:r>
          </a:p>
          <a:p>
            <a:pPr lvl="1" eaLnBrk="1" hangingPunct="1"/>
            <a:r>
              <a:rPr lang="en-US" smtClean="0"/>
              <a:t>Represent axes of symmetry.</a:t>
            </a:r>
          </a:p>
          <a:p>
            <a:pPr lvl="1" eaLnBrk="1" hangingPunct="1"/>
            <a:r>
              <a:rPr lang="en-US" b="1" smtClean="0"/>
              <a:t>Long dash – short dash</a:t>
            </a:r>
            <a:r>
              <a:rPr lang="en-US" smtClean="0"/>
              <a:t> and </a:t>
            </a:r>
            <a:r>
              <a:rPr lang="en-US" b="1" smtClean="0"/>
              <a:t>thin</a:t>
            </a:r>
            <a:r>
              <a:rPr lang="en-US" smtClean="0"/>
              <a:t>           (0.3 mm).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Line Types</a:t>
            </a:r>
          </a:p>
        </p:txBody>
      </p:sp>
      <p:sp>
        <p:nvSpPr>
          <p:cNvPr id="4915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u="sng" smtClean="0"/>
              <a:t>Phantom line:</a:t>
            </a:r>
            <a:r>
              <a:rPr lang="en-US" smtClean="0"/>
              <a:t> </a:t>
            </a:r>
          </a:p>
          <a:p>
            <a:pPr lvl="1" eaLnBrk="1" hangingPunct="1"/>
            <a:r>
              <a:rPr lang="en-US" smtClean="0"/>
              <a:t>Phantom lines are used to indicate imaginary features.  </a:t>
            </a:r>
          </a:p>
          <a:p>
            <a:pPr lvl="2" eaLnBrk="1" hangingPunct="1"/>
            <a:r>
              <a:rPr lang="en-US" smtClean="0"/>
              <a:t>alternate positions of moving parts </a:t>
            </a:r>
          </a:p>
          <a:p>
            <a:pPr lvl="2" eaLnBrk="1" hangingPunct="1"/>
            <a:r>
              <a:rPr lang="en-US" smtClean="0"/>
              <a:t>adjacent positions of related parts  </a:t>
            </a:r>
          </a:p>
          <a:p>
            <a:pPr lvl="1" eaLnBrk="1" hangingPunct="1"/>
            <a:r>
              <a:rPr lang="en-US" smtClean="0"/>
              <a:t>The line type is </a:t>
            </a:r>
            <a:r>
              <a:rPr lang="en-US" b="1" smtClean="0"/>
              <a:t>long dash – short dash – short dash</a:t>
            </a:r>
            <a:r>
              <a:rPr lang="en-US" smtClean="0"/>
              <a:t> and the line weight is usually </a:t>
            </a:r>
            <a:r>
              <a:rPr lang="en-US" b="1" smtClean="0"/>
              <a:t>thin</a:t>
            </a:r>
            <a:r>
              <a:rPr lang="en-US" smtClean="0"/>
              <a:t> (0.3 mm).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Line Types</a:t>
            </a:r>
          </a:p>
        </p:txBody>
      </p:sp>
      <p:sp>
        <p:nvSpPr>
          <p:cNvPr id="50179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u="sng" smtClean="0"/>
              <a:t>Dimension and Extension lines:</a:t>
            </a:r>
            <a:r>
              <a:rPr lang="en-US" smtClean="0"/>
              <a:t> </a:t>
            </a:r>
          </a:p>
          <a:p>
            <a:pPr lvl="1" eaLnBrk="1" hangingPunct="1"/>
            <a:r>
              <a:rPr lang="en-US" smtClean="0"/>
              <a:t>Dimension and extension lines are used to show the size of an object.  </a:t>
            </a:r>
          </a:p>
          <a:p>
            <a:pPr lvl="2" eaLnBrk="1" hangingPunct="1"/>
            <a:r>
              <a:rPr lang="en-US" smtClean="0"/>
              <a:t>In general, a dimension line is placed between two extension lines and is terminated by arrowheads, which indicates the direction and extent of the dimension.  </a:t>
            </a:r>
          </a:p>
          <a:p>
            <a:pPr lvl="1" eaLnBrk="1" hangingPunct="1"/>
            <a:r>
              <a:rPr lang="en-US" smtClean="0"/>
              <a:t>The line type is </a:t>
            </a:r>
            <a:r>
              <a:rPr lang="en-US" b="1" smtClean="0"/>
              <a:t>continuous</a:t>
            </a:r>
            <a:r>
              <a:rPr lang="en-US" smtClean="0"/>
              <a:t> and the line weight is </a:t>
            </a:r>
            <a:r>
              <a:rPr lang="en-US" b="1" smtClean="0"/>
              <a:t>thin</a:t>
            </a:r>
            <a:r>
              <a:rPr lang="en-US" smtClean="0"/>
              <a:t> (0.3 mm). 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Line Types</a:t>
            </a:r>
          </a:p>
        </p:txBody>
      </p:sp>
      <p:sp>
        <p:nvSpPr>
          <p:cNvPr id="51203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u="sng" smtClean="0"/>
              <a:t>Cutting Plane line:</a:t>
            </a:r>
            <a:r>
              <a:rPr lang="en-US" smtClean="0"/>
              <a:t> </a:t>
            </a:r>
          </a:p>
          <a:p>
            <a:pPr lvl="1" eaLnBrk="1" hangingPunct="1"/>
            <a:r>
              <a:rPr lang="en-US" smtClean="0"/>
              <a:t>Cutting plane lines are used to show where an imaginary cut has been made through the object in order to view interior features.  </a:t>
            </a:r>
          </a:p>
          <a:p>
            <a:pPr lvl="1" eaLnBrk="1" hangingPunct="1"/>
            <a:r>
              <a:rPr lang="en-US" smtClean="0"/>
              <a:t>The line type is </a:t>
            </a:r>
            <a:r>
              <a:rPr lang="en-US" b="1" smtClean="0"/>
              <a:t>phantom</a:t>
            </a:r>
            <a:r>
              <a:rPr lang="en-US" smtClean="0"/>
              <a:t> and the line weight is </a:t>
            </a:r>
            <a:r>
              <a:rPr lang="en-US" b="1" smtClean="0"/>
              <a:t>very thick</a:t>
            </a:r>
            <a:r>
              <a:rPr lang="en-US" smtClean="0"/>
              <a:t> (0.6 to 0.8 mm).  </a:t>
            </a:r>
          </a:p>
          <a:p>
            <a:pPr lvl="1" eaLnBrk="1" hangingPunct="1"/>
            <a:r>
              <a:rPr lang="en-US" smtClean="0"/>
              <a:t>Arrows are placed at both ends of the cutting plane line to indicate the direction of sight.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Line Types</a:t>
            </a:r>
          </a:p>
        </p:txBody>
      </p:sp>
      <p:sp>
        <p:nvSpPr>
          <p:cNvPr id="52227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u="sng" smtClean="0"/>
              <a:t>Section line:</a:t>
            </a:r>
            <a:r>
              <a:rPr lang="en-US" smtClean="0"/>
              <a:t> </a:t>
            </a:r>
          </a:p>
          <a:p>
            <a:pPr lvl="1" eaLnBrk="1" hangingPunct="1"/>
            <a:r>
              <a:rPr lang="en-US" smtClean="0"/>
              <a:t>Section lines are used to show areas that have been cut by the cutting plane.  </a:t>
            </a:r>
          </a:p>
          <a:p>
            <a:pPr lvl="1" eaLnBrk="1" hangingPunct="1"/>
            <a:r>
              <a:rPr lang="en-US" smtClean="0"/>
              <a:t>Section lines are grouped in parallel line patterns and usually drawn at a 45</a:t>
            </a:r>
            <a:r>
              <a:rPr lang="en-US" smtClean="0">
                <a:sym typeface="Symbol" pitchFamily="18" charset="2"/>
              </a:rPr>
              <a:t></a:t>
            </a:r>
            <a:r>
              <a:rPr lang="en-US" smtClean="0"/>
              <a:t> angle.  </a:t>
            </a:r>
          </a:p>
          <a:p>
            <a:pPr lvl="1" eaLnBrk="1" hangingPunct="1"/>
            <a:r>
              <a:rPr lang="en-US" smtClean="0"/>
              <a:t>The line type is usually </a:t>
            </a:r>
            <a:r>
              <a:rPr lang="en-US" b="1" smtClean="0"/>
              <a:t>continuous</a:t>
            </a:r>
            <a:r>
              <a:rPr lang="en-US" smtClean="0"/>
              <a:t> and the line weight is </a:t>
            </a:r>
            <a:r>
              <a:rPr lang="en-US" b="1" smtClean="0"/>
              <a:t>thin </a:t>
            </a:r>
            <a:r>
              <a:rPr lang="en-US" smtClean="0"/>
              <a:t>(0.3 mm).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Ortho. Projection: Exercises</a:t>
            </a:r>
          </a:p>
        </p:txBody>
      </p:sp>
      <p:sp>
        <p:nvSpPr>
          <p:cNvPr id="717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397125" indent="-2397125" eaLnBrk="1" hangingPunct="1">
              <a:buFont typeface="Wingdings" pitchFamily="2" charset="2"/>
              <a:buNone/>
            </a:pPr>
            <a:r>
              <a:rPr lang="en-US" sz="2800" dirty="0" smtClean="0">
                <a:hlinkClick r:id="rId3" action="ppaction://hlinksldjump"/>
              </a:rPr>
              <a:t>Exercise 1-12:  Auxiliary views</a:t>
            </a:r>
            <a:endParaRPr lang="en-US" sz="2800" dirty="0" smtClean="0"/>
          </a:p>
          <a:p>
            <a:pPr marL="2397125" indent="-2397125" eaLnBrk="1" hangingPunct="1"/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Line Types</a:t>
            </a:r>
          </a:p>
        </p:txBody>
      </p:sp>
      <p:sp>
        <p:nvSpPr>
          <p:cNvPr id="53251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u="sng" smtClean="0"/>
              <a:t>Break line:</a:t>
            </a:r>
          </a:p>
          <a:p>
            <a:pPr lvl="1" eaLnBrk="1" hangingPunct="1"/>
            <a:r>
              <a:rPr lang="en-US" smtClean="0"/>
              <a:t>Break lines are used to show imaginary breaks in objects.  </a:t>
            </a:r>
          </a:p>
          <a:p>
            <a:pPr lvl="1" eaLnBrk="1" hangingPunct="1"/>
            <a:r>
              <a:rPr lang="en-US" smtClean="0"/>
              <a:t>A break line is usually made up of a series of connecting arcs. </a:t>
            </a:r>
          </a:p>
          <a:p>
            <a:pPr lvl="1" eaLnBrk="1" hangingPunct="1"/>
            <a:r>
              <a:rPr lang="en-US" smtClean="0"/>
              <a:t>The line type is </a:t>
            </a:r>
            <a:r>
              <a:rPr lang="en-US" b="1" smtClean="0"/>
              <a:t>continuous </a:t>
            </a:r>
            <a:r>
              <a:rPr lang="en-US" smtClean="0"/>
              <a:t>and the line weight is usually </a:t>
            </a:r>
            <a:r>
              <a:rPr lang="en-US" b="1" smtClean="0"/>
              <a:t>thick</a:t>
            </a:r>
            <a:r>
              <a:rPr lang="en-US" smtClean="0"/>
              <a:t> (0.5 – 0.6 mm).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Exercise 1-2 </a:t>
            </a:r>
          </a:p>
        </p:txBody>
      </p:sp>
      <p:sp>
        <p:nvSpPr>
          <p:cNvPr id="5427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Line types</a:t>
            </a:r>
          </a:p>
        </p:txBody>
      </p:sp>
      <p:sp>
        <p:nvSpPr>
          <p:cNvPr id="54276" name="AutoShape 6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29600" y="0"/>
            <a:ext cx="296863" cy="306388"/>
          </a:xfrm>
          <a:prstGeom prst="actionButtonForwardNex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Example 1-2</a:t>
            </a:r>
          </a:p>
        </p:txBody>
      </p:sp>
      <p:sp>
        <p:nvSpPr>
          <p:cNvPr id="5529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0" smtClean="0"/>
              <a:t>Which of the following line types is a </a:t>
            </a:r>
            <a:r>
              <a:rPr lang="en-US" smtClean="0"/>
              <a:t>VISIBLE</a:t>
            </a:r>
            <a:r>
              <a:rPr lang="en-US" b="0" smtClean="0"/>
              <a:t> line?</a:t>
            </a:r>
          </a:p>
        </p:txBody>
      </p:sp>
      <p:pic>
        <p:nvPicPr>
          <p:cNvPr id="55300" name="Picture 4" descr="cent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3063" y="2560638"/>
            <a:ext cx="346551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5" descr="visib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1475" y="3832225"/>
            <a:ext cx="346551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6" descr="hidde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3063" y="5102225"/>
            <a:ext cx="346551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3575" name="Rectangle 7"/>
          <p:cNvSpPr>
            <a:spLocks noChangeArrowheads="1"/>
          </p:cNvSpPr>
          <p:nvPr/>
        </p:nvSpPr>
        <p:spPr bwMode="auto">
          <a:xfrm>
            <a:off x="2921000" y="3846513"/>
            <a:ext cx="3436938" cy="1082675"/>
          </a:xfrm>
          <a:prstGeom prst="rect">
            <a:avLst/>
          </a:prstGeom>
          <a:solidFill>
            <a:srgbClr val="FF0000">
              <a:alpha val="23921"/>
            </a:srgbClr>
          </a:solidFill>
          <a:ln w="28575">
            <a:solidFill>
              <a:schemeClr val="hlink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7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Example 1-2</a:t>
            </a:r>
          </a:p>
        </p:txBody>
      </p:sp>
      <p:sp>
        <p:nvSpPr>
          <p:cNvPr id="5632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0" smtClean="0"/>
              <a:t>Which of the following line types is a </a:t>
            </a:r>
            <a:r>
              <a:rPr lang="en-US" smtClean="0"/>
              <a:t>HIDDEN</a:t>
            </a:r>
            <a:r>
              <a:rPr lang="en-US" b="0" smtClean="0"/>
              <a:t> line?</a:t>
            </a:r>
          </a:p>
        </p:txBody>
      </p:sp>
      <p:pic>
        <p:nvPicPr>
          <p:cNvPr id="56324" name="Picture 6" descr="hidd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9038" y="2789238"/>
            <a:ext cx="346551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7" descr="brea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36875" y="4121150"/>
            <a:ext cx="3627438" cy="214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8" descr="phanto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2663" y="2797175"/>
            <a:ext cx="346551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5625" name="Rectangle 9"/>
          <p:cNvSpPr>
            <a:spLocks noChangeArrowheads="1"/>
          </p:cNvSpPr>
          <p:nvPr/>
        </p:nvSpPr>
        <p:spPr bwMode="auto">
          <a:xfrm>
            <a:off x="1198563" y="2806700"/>
            <a:ext cx="3436937" cy="1082675"/>
          </a:xfrm>
          <a:prstGeom prst="rect">
            <a:avLst/>
          </a:prstGeom>
          <a:solidFill>
            <a:srgbClr val="FF0000">
              <a:alpha val="23921"/>
            </a:srgbClr>
          </a:solidFill>
          <a:ln w="28575">
            <a:solidFill>
              <a:schemeClr val="hlink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5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2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Example 1-2</a:t>
            </a:r>
          </a:p>
        </p:txBody>
      </p:sp>
      <p:sp>
        <p:nvSpPr>
          <p:cNvPr id="5734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0" smtClean="0"/>
              <a:t>Which of the following line types is a </a:t>
            </a:r>
            <a:r>
              <a:rPr lang="en-US" smtClean="0"/>
              <a:t>CENTER</a:t>
            </a:r>
            <a:r>
              <a:rPr lang="en-US" b="0" smtClean="0"/>
              <a:t> line?</a:t>
            </a:r>
          </a:p>
        </p:txBody>
      </p:sp>
      <p:pic>
        <p:nvPicPr>
          <p:cNvPr id="57348" name="Picture 6" descr="phant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9563" y="2439988"/>
            <a:ext cx="346551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7" descr="cen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0038" y="3622675"/>
            <a:ext cx="346551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8" descr="cutti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27338" y="4829175"/>
            <a:ext cx="3465512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7673" name="Rectangle 9"/>
          <p:cNvSpPr>
            <a:spLocks noChangeArrowheads="1"/>
          </p:cNvSpPr>
          <p:nvPr/>
        </p:nvSpPr>
        <p:spPr bwMode="auto">
          <a:xfrm>
            <a:off x="2846388" y="3636963"/>
            <a:ext cx="3436937" cy="1082675"/>
          </a:xfrm>
          <a:prstGeom prst="rect">
            <a:avLst/>
          </a:prstGeom>
          <a:solidFill>
            <a:srgbClr val="FF0000">
              <a:alpha val="23921"/>
            </a:srgbClr>
          </a:solidFill>
          <a:ln w="28575">
            <a:solidFill>
              <a:schemeClr val="hlink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7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767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Example 1-2</a:t>
            </a:r>
          </a:p>
        </p:txBody>
      </p:sp>
      <p:sp>
        <p:nvSpPr>
          <p:cNvPr id="5837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0" smtClean="0"/>
              <a:t>Which of the following line types is a </a:t>
            </a:r>
            <a:r>
              <a:rPr lang="en-US" smtClean="0"/>
              <a:t>PHANTOM</a:t>
            </a:r>
            <a:r>
              <a:rPr lang="en-US" b="0" smtClean="0"/>
              <a:t> line?</a:t>
            </a:r>
          </a:p>
        </p:txBody>
      </p:sp>
      <p:pic>
        <p:nvPicPr>
          <p:cNvPr id="58372" name="Picture 4" descr="phant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0138" y="4573588"/>
            <a:ext cx="346551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 descr="cen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7263" y="4567238"/>
            <a:ext cx="346551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7" descr="di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27363" y="2425700"/>
            <a:ext cx="3403600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9720" name="Rectangle 8"/>
          <p:cNvSpPr>
            <a:spLocks noChangeArrowheads="1"/>
          </p:cNvSpPr>
          <p:nvPr/>
        </p:nvSpPr>
        <p:spPr bwMode="auto">
          <a:xfrm>
            <a:off x="4918075" y="4583113"/>
            <a:ext cx="3436938" cy="1082675"/>
          </a:xfrm>
          <a:prstGeom prst="rect">
            <a:avLst/>
          </a:prstGeom>
          <a:solidFill>
            <a:srgbClr val="FF0000">
              <a:alpha val="23921"/>
            </a:srgbClr>
          </a:solidFill>
          <a:ln w="28575">
            <a:solidFill>
              <a:schemeClr val="hlink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2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Example 1-2</a:t>
            </a:r>
          </a:p>
        </p:txBody>
      </p:sp>
      <p:sp>
        <p:nvSpPr>
          <p:cNvPr id="5939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0" smtClean="0"/>
              <a:t>Which of the following line types is a </a:t>
            </a:r>
            <a:r>
              <a:rPr lang="en-US" smtClean="0"/>
              <a:t>DIMENSION &amp; EXTENSION</a:t>
            </a:r>
            <a:r>
              <a:rPr lang="en-US" b="0" smtClean="0"/>
              <a:t> lines?</a:t>
            </a:r>
          </a:p>
        </p:txBody>
      </p:sp>
      <p:pic>
        <p:nvPicPr>
          <p:cNvPr id="59396" name="Picture 6" descr="di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5063" y="4349750"/>
            <a:ext cx="3403600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7" descr="cutt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4425" y="2579688"/>
            <a:ext cx="3465513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8" descr="brea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75200" y="3313113"/>
            <a:ext cx="3627438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69" name="Rectangle 9"/>
          <p:cNvSpPr>
            <a:spLocks noChangeArrowheads="1"/>
          </p:cNvSpPr>
          <p:nvPr/>
        </p:nvSpPr>
        <p:spPr bwMode="auto">
          <a:xfrm>
            <a:off x="1143000" y="4362450"/>
            <a:ext cx="3384550" cy="1925638"/>
          </a:xfrm>
          <a:prstGeom prst="rect">
            <a:avLst/>
          </a:prstGeom>
          <a:solidFill>
            <a:srgbClr val="FF0000">
              <a:alpha val="23921"/>
            </a:srgbClr>
          </a:solidFill>
          <a:ln w="28575">
            <a:solidFill>
              <a:schemeClr val="hlink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6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Example 1-2</a:t>
            </a:r>
          </a:p>
        </p:txBody>
      </p:sp>
      <p:sp>
        <p:nvSpPr>
          <p:cNvPr id="6041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0" smtClean="0"/>
              <a:t>Which of the following line types is a </a:t>
            </a:r>
            <a:r>
              <a:rPr lang="en-US" smtClean="0"/>
              <a:t>CUTTING PLANE</a:t>
            </a:r>
            <a:r>
              <a:rPr lang="en-US" b="0" smtClean="0"/>
              <a:t> line?</a:t>
            </a:r>
          </a:p>
        </p:txBody>
      </p:sp>
      <p:pic>
        <p:nvPicPr>
          <p:cNvPr id="60420" name="Picture 5" descr="cutt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4425" y="2579688"/>
            <a:ext cx="3465513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7" descr="sect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7113" y="2868613"/>
            <a:ext cx="3779837" cy="255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8" descr="phanto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3950" y="4503738"/>
            <a:ext cx="346551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3817" name="Rectangle 9"/>
          <p:cNvSpPr>
            <a:spLocks noChangeArrowheads="1"/>
          </p:cNvSpPr>
          <p:nvPr/>
        </p:nvSpPr>
        <p:spPr bwMode="auto">
          <a:xfrm>
            <a:off x="1135063" y="2582863"/>
            <a:ext cx="3436937" cy="1641475"/>
          </a:xfrm>
          <a:prstGeom prst="rect">
            <a:avLst/>
          </a:prstGeom>
          <a:solidFill>
            <a:srgbClr val="FF0000">
              <a:alpha val="23921"/>
            </a:srgbClr>
          </a:solidFill>
          <a:ln w="28575">
            <a:solidFill>
              <a:schemeClr val="hlink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3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381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Example 1-2</a:t>
            </a:r>
          </a:p>
        </p:txBody>
      </p:sp>
      <p:sp>
        <p:nvSpPr>
          <p:cNvPr id="6144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0" smtClean="0"/>
              <a:t>Which of the following line types is a </a:t>
            </a:r>
            <a:r>
              <a:rPr lang="en-US" smtClean="0"/>
              <a:t>SECTION</a:t>
            </a:r>
            <a:r>
              <a:rPr lang="en-US" b="0" smtClean="0"/>
              <a:t> line?</a:t>
            </a:r>
          </a:p>
        </p:txBody>
      </p:sp>
      <p:pic>
        <p:nvPicPr>
          <p:cNvPr id="61444" name="Picture 5" descr="sec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6000" y="2762250"/>
            <a:ext cx="3779838" cy="255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7" descr="cen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2675" y="2811463"/>
            <a:ext cx="346551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8" descr="hidde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2675" y="4124325"/>
            <a:ext cx="346551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5865" name="Rectangle 9"/>
          <p:cNvSpPr>
            <a:spLocks noChangeArrowheads="1"/>
          </p:cNvSpPr>
          <p:nvPr/>
        </p:nvSpPr>
        <p:spPr bwMode="auto">
          <a:xfrm>
            <a:off x="4843463" y="2774950"/>
            <a:ext cx="3752850" cy="2522538"/>
          </a:xfrm>
          <a:prstGeom prst="rect">
            <a:avLst/>
          </a:prstGeom>
          <a:solidFill>
            <a:srgbClr val="FF0000">
              <a:alpha val="23921"/>
            </a:srgbClr>
          </a:solidFill>
          <a:ln w="28575">
            <a:solidFill>
              <a:schemeClr val="hlink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5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6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Example 1-2</a:t>
            </a:r>
          </a:p>
        </p:txBody>
      </p:sp>
      <p:sp>
        <p:nvSpPr>
          <p:cNvPr id="6246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0" smtClean="0"/>
              <a:t>Which of the following line types is a </a:t>
            </a:r>
            <a:r>
              <a:rPr lang="en-US" smtClean="0"/>
              <a:t>BREAK</a:t>
            </a:r>
            <a:r>
              <a:rPr lang="en-US" b="0" smtClean="0"/>
              <a:t> line?</a:t>
            </a:r>
          </a:p>
        </p:txBody>
      </p:sp>
      <p:pic>
        <p:nvPicPr>
          <p:cNvPr id="62468" name="Picture 5" descr="cent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1413" y="2874963"/>
            <a:ext cx="346551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7" descr="visib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0938" y="4514850"/>
            <a:ext cx="346551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8" descr="brea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8213" y="3082925"/>
            <a:ext cx="3627437" cy="214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7913" name="Rectangle 9"/>
          <p:cNvSpPr>
            <a:spLocks noChangeArrowheads="1"/>
          </p:cNvSpPr>
          <p:nvPr/>
        </p:nvSpPr>
        <p:spPr bwMode="auto">
          <a:xfrm>
            <a:off x="955675" y="3098800"/>
            <a:ext cx="3594100" cy="2111375"/>
          </a:xfrm>
          <a:prstGeom prst="rect">
            <a:avLst/>
          </a:prstGeom>
          <a:solidFill>
            <a:srgbClr val="FF0000">
              <a:alpha val="23921"/>
            </a:srgbClr>
          </a:solidFill>
          <a:ln w="28575">
            <a:solidFill>
              <a:schemeClr val="hlink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7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9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Engineering Graphics</a:t>
            </a:r>
          </a:p>
        </p:txBody>
      </p:sp>
      <p:sp>
        <p:nvSpPr>
          <p:cNvPr id="819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1.1)  Introduction to Engineering Graphics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Example 1-2</a:t>
            </a:r>
          </a:p>
        </p:txBody>
      </p:sp>
      <p:sp>
        <p:nvSpPr>
          <p:cNvPr id="6349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0" smtClean="0"/>
              <a:t>Notice how different line types are used.</a:t>
            </a:r>
          </a:p>
        </p:txBody>
      </p:sp>
      <p:pic>
        <p:nvPicPr>
          <p:cNvPr id="63492" name="Picture 7" descr="ortho"/>
          <p:cNvPicPr>
            <a:picLocks noChangeAspect="1" noChangeArrowheads="1"/>
          </p:cNvPicPr>
          <p:nvPr/>
        </p:nvPicPr>
        <p:blipFill>
          <a:blip r:embed="rId3"/>
          <a:srcRect l="-2071" t="-2441" r="-2562" b="-2441"/>
          <a:stretch>
            <a:fillRect/>
          </a:stretch>
        </p:blipFill>
        <p:spPr bwMode="auto">
          <a:xfrm>
            <a:off x="977900" y="1936750"/>
            <a:ext cx="7188200" cy="4506913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Exercise 1-3</a:t>
            </a:r>
          </a:p>
        </p:txBody>
      </p:sp>
      <p:sp>
        <p:nvSpPr>
          <p:cNvPr id="6451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Line use in an orthographic projection</a:t>
            </a:r>
          </a:p>
        </p:txBody>
      </p:sp>
      <p:sp>
        <p:nvSpPr>
          <p:cNvPr id="64516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29600" y="0"/>
            <a:ext cx="296863" cy="306388"/>
          </a:xfrm>
          <a:prstGeom prst="actionButtonForwardNex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Exercise 1-3</a:t>
            </a:r>
          </a:p>
        </p:txBody>
      </p:sp>
      <p:sp>
        <p:nvSpPr>
          <p:cNvPr id="6553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0" smtClean="0"/>
              <a:t>Fill the following dotted orthographic projection with the appropriate line types.</a:t>
            </a:r>
          </a:p>
        </p:txBody>
      </p:sp>
      <p:pic>
        <p:nvPicPr>
          <p:cNvPr id="65540" name="Picture 7" descr="Line use"/>
          <p:cNvPicPr>
            <a:picLocks noChangeAspect="1" noChangeArrowheads="1"/>
          </p:cNvPicPr>
          <p:nvPr/>
        </p:nvPicPr>
        <p:blipFill>
          <a:blip r:embed="rId3"/>
          <a:srcRect l="2324" t="630" r="3500" b="1445"/>
          <a:stretch>
            <a:fillRect/>
          </a:stretch>
        </p:blipFill>
        <p:spPr bwMode="auto">
          <a:xfrm>
            <a:off x="2232025" y="2473325"/>
            <a:ext cx="4805363" cy="396557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9" descr="Line use no TV"/>
          <p:cNvPicPr>
            <a:picLocks noChangeAspect="1" noChangeArrowheads="1"/>
          </p:cNvPicPr>
          <p:nvPr/>
        </p:nvPicPr>
        <p:blipFill>
          <a:blip r:embed="rId3"/>
          <a:srcRect l="3383" t="838" r="2875" b="1465"/>
          <a:stretch>
            <a:fillRect/>
          </a:stretch>
        </p:blipFill>
        <p:spPr bwMode="auto">
          <a:xfrm>
            <a:off x="723900" y="76200"/>
            <a:ext cx="7861300" cy="661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Line 7"/>
          <p:cNvSpPr>
            <a:spLocks noChangeShapeType="1"/>
          </p:cNvSpPr>
          <p:nvPr/>
        </p:nvSpPr>
        <p:spPr bwMode="auto">
          <a:xfrm flipH="1" flipV="1">
            <a:off x="4508500" y="3128963"/>
            <a:ext cx="682625" cy="7175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6564" name="Text Box 8"/>
          <p:cNvSpPr txBox="1">
            <a:spLocks noChangeArrowheads="1"/>
          </p:cNvSpPr>
          <p:nvPr/>
        </p:nvSpPr>
        <p:spPr bwMode="auto">
          <a:xfrm>
            <a:off x="5181600" y="3648075"/>
            <a:ext cx="3284538" cy="974725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Fill in the visible lines in to top view.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Line use TV"/>
          <p:cNvPicPr>
            <a:picLocks noChangeAspect="1" noChangeArrowheads="1"/>
          </p:cNvPicPr>
          <p:nvPr/>
        </p:nvPicPr>
        <p:blipFill>
          <a:blip r:embed="rId3"/>
          <a:srcRect l="2368" t="838" r="3889" b="1465"/>
          <a:stretch>
            <a:fillRect/>
          </a:stretch>
        </p:blipFill>
        <p:spPr bwMode="auto">
          <a:xfrm>
            <a:off x="644525" y="95250"/>
            <a:ext cx="7851775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8" descr="Line use no FV"/>
          <p:cNvPicPr>
            <a:picLocks noChangeAspect="1" noChangeArrowheads="1"/>
          </p:cNvPicPr>
          <p:nvPr/>
        </p:nvPicPr>
        <p:blipFill>
          <a:blip r:embed="rId3"/>
          <a:srcRect l="2875" t="1465" r="2368" b="1465"/>
          <a:stretch>
            <a:fillRect/>
          </a:stretch>
        </p:blipFill>
        <p:spPr bwMode="auto">
          <a:xfrm>
            <a:off x="674688" y="125413"/>
            <a:ext cx="7953375" cy="658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Line 4"/>
          <p:cNvSpPr>
            <a:spLocks noChangeShapeType="1"/>
          </p:cNvSpPr>
          <p:nvPr/>
        </p:nvSpPr>
        <p:spPr bwMode="auto">
          <a:xfrm flipH="1">
            <a:off x="4886325" y="3846513"/>
            <a:ext cx="304800" cy="1619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8612" name="Text Box 5"/>
          <p:cNvSpPr txBox="1">
            <a:spLocks noChangeArrowheads="1"/>
          </p:cNvSpPr>
          <p:nvPr/>
        </p:nvSpPr>
        <p:spPr bwMode="auto">
          <a:xfrm>
            <a:off x="5181600" y="3648075"/>
            <a:ext cx="3463925" cy="974725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Fill in the visible lines in to front view.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8" descr="Line use FV"/>
          <p:cNvPicPr>
            <a:picLocks noChangeAspect="1" noChangeArrowheads="1"/>
          </p:cNvPicPr>
          <p:nvPr/>
        </p:nvPicPr>
        <p:blipFill>
          <a:blip r:embed="rId3"/>
          <a:srcRect l="2875" t="1465" r="1691" b="1465"/>
          <a:stretch>
            <a:fillRect/>
          </a:stretch>
        </p:blipFill>
        <p:spPr bwMode="auto">
          <a:xfrm>
            <a:off x="666750" y="117475"/>
            <a:ext cx="8016875" cy="658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7" descr="Line use no RSV"/>
          <p:cNvPicPr>
            <a:picLocks noChangeAspect="1" noChangeArrowheads="1"/>
          </p:cNvPicPr>
          <p:nvPr/>
        </p:nvPicPr>
        <p:blipFill>
          <a:blip r:embed="rId3"/>
          <a:srcRect l="3044" t="1465" r="2368" b="1465"/>
          <a:stretch>
            <a:fillRect/>
          </a:stretch>
        </p:blipFill>
        <p:spPr bwMode="auto">
          <a:xfrm>
            <a:off x="682625" y="115888"/>
            <a:ext cx="7943850" cy="658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Line 3"/>
          <p:cNvSpPr>
            <a:spLocks noChangeShapeType="1"/>
          </p:cNvSpPr>
          <p:nvPr/>
        </p:nvSpPr>
        <p:spPr bwMode="auto">
          <a:xfrm>
            <a:off x="5565775" y="3416300"/>
            <a:ext cx="519113" cy="5111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2419350" y="2527300"/>
            <a:ext cx="3562350" cy="974725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Fill in the visible lines in to right side view.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9" descr="Line use RSV"/>
          <p:cNvPicPr>
            <a:picLocks noChangeAspect="1" noChangeArrowheads="1"/>
          </p:cNvPicPr>
          <p:nvPr/>
        </p:nvPicPr>
        <p:blipFill>
          <a:blip r:embed="rId3"/>
          <a:srcRect l="2368" t="838" r="2368" b="1465"/>
          <a:stretch>
            <a:fillRect/>
          </a:stretch>
        </p:blipFill>
        <p:spPr bwMode="auto">
          <a:xfrm>
            <a:off x="639763" y="93663"/>
            <a:ext cx="7989887" cy="662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7" descr="Line use no hidden"/>
          <p:cNvPicPr>
            <a:picLocks noChangeAspect="1" noChangeArrowheads="1"/>
          </p:cNvPicPr>
          <p:nvPr/>
        </p:nvPicPr>
        <p:blipFill>
          <a:blip r:embed="rId3"/>
          <a:srcRect l="2199" t="2094" r="1691" b="2094"/>
          <a:stretch>
            <a:fillRect/>
          </a:stretch>
        </p:blipFill>
        <p:spPr bwMode="auto">
          <a:xfrm>
            <a:off x="630238" y="180975"/>
            <a:ext cx="8053387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Text Box 4"/>
          <p:cNvSpPr txBox="1">
            <a:spLocks noChangeArrowheads="1"/>
          </p:cNvSpPr>
          <p:nvPr/>
        </p:nvSpPr>
        <p:spPr bwMode="auto">
          <a:xfrm>
            <a:off x="3082925" y="2409825"/>
            <a:ext cx="3527425" cy="1401763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Fill in the hidden lines in to front, top and right side views.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Engineering Graphics</a:t>
            </a:r>
          </a:p>
        </p:txBody>
      </p:sp>
      <p:sp>
        <p:nvSpPr>
          <p:cNvPr id="9219" name="Rectangle 10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is Engineering Graphics?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What is an Engineering Drawing?</a:t>
            </a:r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892175" y="3760788"/>
            <a:ext cx="77866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ahoma" charset="0"/>
              </a:rPr>
              <a:t>A drawing that communicates an idea or design.</a:t>
            </a:r>
          </a:p>
        </p:txBody>
      </p:sp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900113" y="1957388"/>
            <a:ext cx="75247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ahoma" charset="0"/>
              </a:rPr>
              <a:t>A set of rules and guidelines that help you create an </a:t>
            </a:r>
            <a:r>
              <a:rPr lang="en-US" sz="2800" i="1">
                <a:solidFill>
                  <a:srgbClr val="FF0000"/>
                </a:solidFill>
                <a:latin typeface="Tahoma" charset="0"/>
              </a:rPr>
              <a:t>Engineering Drawing</a:t>
            </a:r>
            <a:r>
              <a:rPr lang="en-US" sz="2800">
                <a:solidFill>
                  <a:srgbClr val="FF0000"/>
                </a:solidFill>
                <a:latin typeface="Tahoma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utoUpdateAnimBg="0"/>
      <p:bldP spid="107525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7" descr="Line use hidden"/>
          <p:cNvPicPr>
            <a:picLocks noChangeAspect="1" noChangeArrowheads="1"/>
          </p:cNvPicPr>
          <p:nvPr/>
        </p:nvPicPr>
        <p:blipFill>
          <a:blip r:embed="rId3"/>
          <a:srcRect l="2368" t="2094" r="2368" b="1465"/>
          <a:stretch>
            <a:fillRect/>
          </a:stretch>
        </p:blipFill>
        <p:spPr bwMode="auto">
          <a:xfrm>
            <a:off x="633413" y="165100"/>
            <a:ext cx="7989887" cy="653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7" descr="Line use no center"/>
          <p:cNvPicPr>
            <a:picLocks noChangeAspect="1" noChangeArrowheads="1"/>
          </p:cNvPicPr>
          <p:nvPr/>
        </p:nvPicPr>
        <p:blipFill>
          <a:blip r:embed="rId3"/>
          <a:srcRect l="3044" t="1465" r="2199" b="2094"/>
          <a:stretch>
            <a:fillRect/>
          </a:stretch>
        </p:blipFill>
        <p:spPr bwMode="auto">
          <a:xfrm>
            <a:off x="688975" y="133350"/>
            <a:ext cx="7953375" cy="653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Text Box 4"/>
          <p:cNvSpPr txBox="1">
            <a:spLocks noChangeArrowheads="1"/>
          </p:cNvSpPr>
          <p:nvPr/>
        </p:nvSpPr>
        <p:spPr bwMode="auto">
          <a:xfrm>
            <a:off x="3071813" y="2435225"/>
            <a:ext cx="3524250" cy="974725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Draw the center lines in all the views.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4" descr="Line use center"/>
          <p:cNvPicPr>
            <a:picLocks noChangeAspect="1" noChangeArrowheads="1"/>
          </p:cNvPicPr>
          <p:nvPr/>
        </p:nvPicPr>
        <p:blipFill>
          <a:blip r:embed="rId3"/>
          <a:srcRect l="2875" t="1675" r="1860" b="1465"/>
          <a:stretch>
            <a:fillRect/>
          </a:stretch>
        </p:blipFill>
        <p:spPr bwMode="auto">
          <a:xfrm>
            <a:off x="666750" y="141288"/>
            <a:ext cx="7989888" cy="656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685925" y="1444625"/>
            <a:ext cx="6542088" cy="1401763"/>
            <a:chOff x="1062" y="854"/>
            <a:chExt cx="4121" cy="883"/>
          </a:xfrm>
        </p:grpSpPr>
        <p:sp>
          <p:nvSpPr>
            <p:cNvPr id="75783" name="Line 6"/>
            <p:cNvSpPr>
              <a:spLocks noChangeShapeType="1"/>
            </p:cNvSpPr>
            <p:nvPr/>
          </p:nvSpPr>
          <p:spPr bwMode="auto">
            <a:xfrm flipH="1">
              <a:off x="1062" y="1220"/>
              <a:ext cx="1027" cy="22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lg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5784" name="Text Box 5"/>
            <p:cNvSpPr txBox="1">
              <a:spLocks noChangeArrowheads="1"/>
            </p:cNvSpPr>
            <p:nvPr/>
          </p:nvSpPr>
          <p:spPr bwMode="auto">
            <a:xfrm>
              <a:off x="2036" y="854"/>
              <a:ext cx="3147" cy="883"/>
            </a:xfrm>
            <a:prstGeom prst="rect">
              <a:avLst/>
            </a:prstGeom>
            <a:solidFill>
              <a:schemeClr val="folHlink"/>
            </a:solidFill>
            <a:ln w="28575">
              <a:solidFill>
                <a:schemeClr val="hlink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u="sng"/>
                <a:t>NOTICE!</a:t>
              </a:r>
            </a:p>
            <a:p>
              <a:r>
                <a:rPr lang="en-US" sz="2800"/>
                <a:t>The small dashes cross in the middle.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704975" y="3927475"/>
            <a:ext cx="6488113" cy="1828800"/>
            <a:chOff x="1040" y="2474"/>
            <a:chExt cx="4121" cy="1152"/>
          </a:xfrm>
        </p:grpSpPr>
        <p:sp>
          <p:nvSpPr>
            <p:cNvPr id="75781" name="Line 9"/>
            <p:cNvSpPr>
              <a:spLocks noChangeShapeType="1"/>
            </p:cNvSpPr>
            <p:nvPr/>
          </p:nvSpPr>
          <p:spPr bwMode="auto">
            <a:xfrm flipH="1">
              <a:off x="1040" y="2840"/>
              <a:ext cx="1027" cy="22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lg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5782" name="Text Box 10"/>
            <p:cNvSpPr txBox="1">
              <a:spLocks noChangeArrowheads="1"/>
            </p:cNvSpPr>
            <p:nvPr/>
          </p:nvSpPr>
          <p:spPr bwMode="auto">
            <a:xfrm>
              <a:off x="2014" y="2474"/>
              <a:ext cx="3147" cy="1152"/>
            </a:xfrm>
            <a:prstGeom prst="rect">
              <a:avLst/>
            </a:prstGeom>
            <a:solidFill>
              <a:schemeClr val="folHlink"/>
            </a:solidFill>
            <a:ln w="28575">
              <a:solidFill>
                <a:schemeClr val="hlink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u="sng"/>
                <a:t>NOTICE!</a:t>
              </a:r>
            </a:p>
            <a:p>
              <a:r>
                <a:rPr lang="en-US" sz="2800"/>
                <a:t>The center line connects between features in the same view.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Orthographic Projection</a:t>
            </a:r>
          </a:p>
        </p:txBody>
      </p:sp>
      <p:sp>
        <p:nvSpPr>
          <p:cNvPr id="7680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449263" y="3554413"/>
            <a:ext cx="7467600" cy="1789112"/>
          </a:xfrm>
        </p:spPr>
        <p:txBody>
          <a:bodyPr/>
          <a:lstStyle/>
          <a:p>
            <a:pPr eaLnBrk="1" hangingPunct="1"/>
            <a:r>
              <a:rPr lang="en-US" dirty="0" smtClean="0"/>
              <a:t>1.6)  Rules for Line Creation and Use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Rules for Line Creation and Use</a:t>
            </a:r>
          </a:p>
        </p:txBody>
      </p:sp>
      <p:sp>
        <p:nvSpPr>
          <p:cNvPr id="7782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following rules will help us create lines that communicate effectively.</a:t>
            </a:r>
          </a:p>
          <a:p>
            <a:pPr lvl="1" eaLnBrk="1" hangingPunct="1"/>
            <a:r>
              <a:rPr lang="en-US" smtClean="0"/>
              <a:t>CAUTION! Due to computer automation, some of the rules may be hard to follow.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Using Hidden Lines</a:t>
            </a:r>
          </a:p>
        </p:txBody>
      </p:sp>
      <p:sp>
        <p:nvSpPr>
          <p:cNvPr id="78851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Hidden lines represent edges and boundaries that cannot be seen.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Creating Hidden Lines</a:t>
            </a:r>
          </a:p>
        </p:txBody>
      </p:sp>
      <p:sp>
        <p:nvSpPr>
          <p:cNvPr id="7987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u="sng" dirty="0" smtClean="0"/>
              <a:t>Rule 1:</a:t>
            </a:r>
          </a:p>
          <a:p>
            <a:pPr lvl="1" eaLnBrk="1" hangingPunct="1"/>
            <a:r>
              <a:rPr lang="en-US" dirty="0" smtClean="0"/>
              <a:t>The length of the hidden line dashes may vary slightly as the size of the drawing changes.  </a:t>
            </a:r>
          </a:p>
        </p:txBody>
      </p:sp>
      <p:pic>
        <p:nvPicPr>
          <p:cNvPr id="79876" name="Picture 4" descr="hidden lines"/>
          <p:cNvPicPr>
            <a:picLocks noChangeAspect="1" noChangeArrowheads="1"/>
          </p:cNvPicPr>
          <p:nvPr/>
        </p:nvPicPr>
        <p:blipFill>
          <a:blip r:embed="rId3"/>
          <a:srcRect l="3392" t="3383" r="3392" b="5736"/>
          <a:stretch>
            <a:fillRect/>
          </a:stretch>
        </p:blipFill>
        <p:spPr bwMode="auto">
          <a:xfrm>
            <a:off x="2192338" y="3454400"/>
            <a:ext cx="4870450" cy="273843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Creating Hidden Lines</a:t>
            </a:r>
          </a:p>
        </p:txBody>
      </p:sp>
      <p:sp>
        <p:nvSpPr>
          <p:cNvPr id="8089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60375" y="1336675"/>
            <a:ext cx="4122738" cy="5218113"/>
          </a:xfrm>
        </p:spPr>
        <p:txBody>
          <a:bodyPr/>
          <a:lstStyle/>
          <a:p>
            <a:pPr eaLnBrk="1" hangingPunct="1"/>
            <a:r>
              <a:rPr lang="en-US" u="sng" dirty="0" smtClean="0"/>
              <a:t>Rule 2:</a:t>
            </a:r>
          </a:p>
          <a:p>
            <a:pPr lvl="1" eaLnBrk="1" hangingPunct="1"/>
            <a:r>
              <a:rPr lang="en-US" dirty="0" smtClean="0"/>
              <a:t>Hidden lines should always begin and end with a dash, 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r>
              <a:rPr lang="en-US" u="sng" dirty="0" smtClean="0"/>
              <a:t>Exception:</a:t>
            </a:r>
            <a:r>
              <a:rPr lang="en-US" dirty="0" smtClean="0"/>
              <a:t>  When the hidden line begins or ends at a parallel visible or hidden line. </a:t>
            </a:r>
          </a:p>
        </p:txBody>
      </p:sp>
      <p:pic>
        <p:nvPicPr>
          <p:cNvPr id="80900" name="Picture 4" descr="hidden%20line%20rule1"/>
          <p:cNvPicPr>
            <a:picLocks noChangeAspect="1" noChangeArrowheads="1"/>
          </p:cNvPicPr>
          <p:nvPr/>
        </p:nvPicPr>
        <p:blipFill>
          <a:blip r:embed="rId3"/>
          <a:srcRect l="2840" t="3632" r="3543" b="3207"/>
          <a:stretch>
            <a:fillRect/>
          </a:stretch>
        </p:blipFill>
        <p:spPr bwMode="auto">
          <a:xfrm>
            <a:off x="4603750" y="2014538"/>
            <a:ext cx="3500438" cy="205581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80901" name="Picture 5" descr="hidden%20line%20rule2"/>
          <p:cNvPicPr>
            <a:picLocks noChangeAspect="1" noChangeArrowheads="1"/>
          </p:cNvPicPr>
          <p:nvPr/>
        </p:nvPicPr>
        <p:blipFill>
          <a:blip r:embed="rId4"/>
          <a:srcRect l="3021" t="3519" r="1598" b="3894"/>
          <a:stretch>
            <a:fillRect/>
          </a:stretch>
        </p:blipFill>
        <p:spPr bwMode="auto">
          <a:xfrm>
            <a:off x="4608513" y="4351338"/>
            <a:ext cx="4029075" cy="201453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Creating Hidden Lines</a:t>
            </a:r>
          </a:p>
        </p:txBody>
      </p:sp>
      <p:sp>
        <p:nvSpPr>
          <p:cNvPr id="8192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60375" y="1336675"/>
            <a:ext cx="8264525" cy="5218113"/>
          </a:xfrm>
        </p:spPr>
        <p:txBody>
          <a:bodyPr/>
          <a:lstStyle/>
          <a:p>
            <a:pPr eaLnBrk="1" hangingPunct="1"/>
            <a:r>
              <a:rPr lang="en-US" u="sng" smtClean="0"/>
              <a:t>Rule 3:</a:t>
            </a:r>
          </a:p>
          <a:p>
            <a:pPr lvl="1" eaLnBrk="1" hangingPunct="1"/>
            <a:r>
              <a:rPr lang="en-US" smtClean="0"/>
              <a:t>Dashes should join at corners. </a:t>
            </a:r>
          </a:p>
        </p:txBody>
      </p:sp>
      <p:pic>
        <p:nvPicPr>
          <p:cNvPr id="81924" name="Picture 6" descr="hidden%20line%20rule3"/>
          <p:cNvPicPr>
            <a:picLocks noChangeAspect="1" noChangeArrowheads="1"/>
          </p:cNvPicPr>
          <p:nvPr/>
        </p:nvPicPr>
        <p:blipFill>
          <a:blip r:embed="rId3"/>
          <a:srcRect l="2885" t="3984" r="2357" b="4933"/>
          <a:stretch>
            <a:fillRect/>
          </a:stretch>
        </p:blipFill>
        <p:spPr bwMode="auto">
          <a:xfrm>
            <a:off x="1631950" y="2725738"/>
            <a:ext cx="4994275" cy="25368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Using Center Lines</a:t>
            </a:r>
          </a:p>
        </p:txBody>
      </p:sp>
      <p:sp>
        <p:nvSpPr>
          <p:cNvPr id="82947" name="Rectangle 11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Center lines represent axes of symmetry.</a:t>
            </a:r>
          </a:p>
          <a:p>
            <a:pPr lvl="1" eaLnBrk="1" hangingPunct="1"/>
            <a:r>
              <a:rPr lang="en-US" smtClean="0"/>
              <a:t>They are important for interpreting cylindrical shapes.  </a:t>
            </a:r>
          </a:p>
        </p:txBody>
      </p:sp>
      <p:pic>
        <p:nvPicPr>
          <p:cNvPr id="82948" name="Picture 8" descr="center lines 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l="1125" t="17252" r="3093" b="15569"/>
          <a:stretch>
            <a:fillRect/>
          </a:stretch>
        </p:blipFill>
        <p:spPr>
          <a:xfrm>
            <a:off x="1466850" y="3470275"/>
            <a:ext cx="6097588" cy="2835275"/>
          </a:xfrm>
          <a:noFill/>
          <a:ln>
            <a:solidFill>
              <a:schemeClr val="hlink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Engineering Graphics</a:t>
            </a:r>
          </a:p>
        </p:txBody>
      </p:sp>
      <p:sp>
        <p:nvSpPr>
          <p:cNvPr id="10243" name="Rectangle 7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 of Engineering Drawings</a:t>
            </a:r>
          </a:p>
          <a:p>
            <a:pPr lvl="1" eaLnBrk="1" hangingPunct="1"/>
            <a:r>
              <a:rPr lang="en-US" smtClean="0"/>
              <a:t>Mechanical Engineers</a:t>
            </a:r>
          </a:p>
          <a:p>
            <a:pPr lvl="2" eaLnBrk="1" hangingPunct="1"/>
            <a:r>
              <a:rPr lang="en-US" smtClean="0"/>
              <a:t>Detailed drawing of a part that needs to be machined.</a:t>
            </a:r>
          </a:p>
          <a:p>
            <a:pPr lvl="1" eaLnBrk="1" hangingPunct="1"/>
            <a:r>
              <a:rPr lang="en-US" smtClean="0"/>
              <a:t>Electrical Engineers</a:t>
            </a:r>
          </a:p>
          <a:p>
            <a:pPr lvl="2" eaLnBrk="1" hangingPunct="1"/>
            <a:r>
              <a:rPr lang="en-US" smtClean="0"/>
              <a:t>A circuit schematic.</a:t>
            </a:r>
          </a:p>
          <a:p>
            <a:pPr lvl="2" eaLnBrk="1" hangingPunct="1"/>
            <a:r>
              <a:rPr lang="en-US" smtClean="0"/>
              <a:t>Circuit board layout.</a:t>
            </a:r>
          </a:p>
          <a:p>
            <a:pPr lvl="1" eaLnBrk="1" hangingPunct="1"/>
            <a:r>
              <a:rPr lang="en-US" smtClean="0"/>
              <a:t>Civil Engineers</a:t>
            </a:r>
          </a:p>
          <a:p>
            <a:pPr lvl="2" eaLnBrk="1" hangingPunct="1"/>
            <a:r>
              <a:rPr lang="en-US" smtClean="0"/>
              <a:t>Plans for a bridge.</a:t>
            </a:r>
          </a:p>
          <a:p>
            <a:pPr lvl="2" eaLnBrk="1" hangingPunct="1"/>
            <a:r>
              <a:rPr lang="en-US" smtClean="0"/>
              <a:t>Road layout.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Using Center Lines</a:t>
            </a:r>
          </a:p>
        </p:txBody>
      </p:sp>
      <p:sp>
        <p:nvSpPr>
          <p:cNvPr id="83971" name="Rectangle 7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smtClean="0"/>
              <a:t>They are also used to indicate circle of centers, and paths of motion.</a:t>
            </a:r>
          </a:p>
        </p:txBody>
      </p:sp>
      <p:pic>
        <p:nvPicPr>
          <p:cNvPr id="83972" name="Picture 4" descr="center%20line%20rule"/>
          <p:cNvPicPr>
            <a:picLocks noChangeAspect="1" noChangeArrowheads="1"/>
          </p:cNvPicPr>
          <p:nvPr/>
        </p:nvPicPr>
        <p:blipFill>
          <a:blip r:embed="rId3"/>
          <a:srcRect l="2017" t="2855" r="1416" b="2856"/>
          <a:stretch>
            <a:fillRect/>
          </a:stretch>
        </p:blipFill>
        <p:spPr bwMode="auto">
          <a:xfrm>
            <a:off x="469900" y="2459038"/>
            <a:ext cx="4570413" cy="315753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83973" name="Picture 5" descr="line of motion"/>
          <p:cNvPicPr>
            <a:picLocks noChangeAspect="1" noChangeArrowheads="1"/>
          </p:cNvPicPr>
          <p:nvPr/>
        </p:nvPicPr>
        <p:blipFill>
          <a:blip r:embed="rId4"/>
          <a:srcRect l="4086" t="1785" r="2248" b="3572"/>
          <a:stretch>
            <a:fillRect/>
          </a:stretch>
        </p:blipFill>
        <p:spPr bwMode="auto">
          <a:xfrm>
            <a:off x="5338763" y="2455863"/>
            <a:ext cx="3371850" cy="331311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Creating Center Lines</a:t>
            </a:r>
          </a:p>
        </p:txBody>
      </p:sp>
      <p:sp>
        <p:nvSpPr>
          <p:cNvPr id="8499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u="sng" dirty="0" smtClean="0"/>
              <a:t>Rule 1:</a:t>
            </a:r>
          </a:p>
          <a:p>
            <a:pPr lvl="1" eaLnBrk="1" hangingPunct="1"/>
            <a:r>
              <a:rPr lang="en-US" dirty="0" smtClean="0"/>
              <a:t>Center lines should start and end with long dashes.</a:t>
            </a:r>
          </a:p>
        </p:txBody>
      </p:sp>
      <p:pic>
        <p:nvPicPr>
          <p:cNvPr id="84996" name="Picture 4" descr="center%20line%20rule1"/>
          <p:cNvPicPr>
            <a:picLocks noChangeAspect="1" noChangeArrowheads="1"/>
          </p:cNvPicPr>
          <p:nvPr/>
        </p:nvPicPr>
        <p:blipFill>
          <a:blip r:embed="rId3"/>
          <a:srcRect l="1653" t="4265" r="1108" b="3651"/>
          <a:stretch>
            <a:fillRect/>
          </a:stretch>
        </p:blipFill>
        <p:spPr bwMode="auto">
          <a:xfrm>
            <a:off x="1603375" y="2959100"/>
            <a:ext cx="5789613" cy="33147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Creating Center Lines</a:t>
            </a:r>
          </a:p>
        </p:txBody>
      </p:sp>
      <p:sp>
        <p:nvSpPr>
          <p:cNvPr id="8601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u="sng" dirty="0" smtClean="0"/>
              <a:t>Rule 2:</a:t>
            </a:r>
          </a:p>
          <a:p>
            <a:pPr lvl="1" eaLnBrk="1" hangingPunct="1"/>
            <a:r>
              <a:rPr lang="en-US" dirty="0" smtClean="0"/>
              <a:t>Center lines should intersect by crossing either the long dashes or the short dashes.</a:t>
            </a:r>
          </a:p>
        </p:txBody>
      </p:sp>
      <p:pic>
        <p:nvPicPr>
          <p:cNvPr id="86020" name="Picture 4" descr="center%20line%20rule1"/>
          <p:cNvPicPr>
            <a:picLocks noChangeAspect="1" noChangeArrowheads="1"/>
          </p:cNvPicPr>
          <p:nvPr/>
        </p:nvPicPr>
        <p:blipFill>
          <a:blip r:embed="rId3"/>
          <a:srcRect l="1653" t="4265" r="1108" b="3651"/>
          <a:stretch>
            <a:fillRect/>
          </a:stretch>
        </p:blipFill>
        <p:spPr bwMode="auto">
          <a:xfrm>
            <a:off x="1603375" y="2959100"/>
            <a:ext cx="5789613" cy="33147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Creating Center Lines</a:t>
            </a:r>
          </a:p>
        </p:txBody>
      </p:sp>
      <p:sp>
        <p:nvSpPr>
          <p:cNvPr id="8704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u="sng" smtClean="0"/>
              <a:t>Rule 3:</a:t>
            </a:r>
          </a:p>
          <a:p>
            <a:pPr lvl="1" eaLnBrk="1" hangingPunct="1"/>
            <a:r>
              <a:rPr lang="en-US" smtClean="0"/>
              <a:t>Center lines should extend a short distance beyond the object or feature.  </a:t>
            </a:r>
          </a:p>
        </p:txBody>
      </p:sp>
      <p:pic>
        <p:nvPicPr>
          <p:cNvPr id="87044" name="Picture 6" descr="center line rule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l="1295" t="671" r="3140" b="1918"/>
          <a:stretch>
            <a:fillRect/>
          </a:stretch>
        </p:blipFill>
        <p:spPr>
          <a:xfrm>
            <a:off x="949325" y="3138488"/>
            <a:ext cx="7564438" cy="3157537"/>
          </a:xfrm>
          <a:noFill/>
          <a:ln>
            <a:solidFill>
              <a:schemeClr val="hlink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Creating Center Lines</a:t>
            </a:r>
          </a:p>
        </p:txBody>
      </p:sp>
      <p:sp>
        <p:nvSpPr>
          <p:cNvPr id="8806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u="sng" smtClean="0"/>
              <a:t>Rule 4:</a:t>
            </a:r>
          </a:p>
          <a:p>
            <a:pPr lvl="1" eaLnBrk="1" hangingPunct="1"/>
            <a:r>
              <a:rPr lang="en-US" smtClean="0"/>
              <a:t>Center lines may be connected </a:t>
            </a:r>
            <a:r>
              <a:rPr lang="en-US" b="1" smtClean="0"/>
              <a:t>within a single view</a:t>
            </a:r>
            <a:r>
              <a:rPr lang="en-US" smtClean="0"/>
              <a:t> to show that two or more features lie in the same plane.  </a:t>
            </a:r>
          </a:p>
          <a:p>
            <a:pPr lvl="2" eaLnBrk="1" hangingPunct="1"/>
            <a:r>
              <a:rPr lang="en-US" smtClean="0"/>
              <a:t>CAUTION! Center lines should not extend through the space between views .  </a:t>
            </a:r>
          </a:p>
        </p:txBody>
      </p:sp>
      <p:pic>
        <p:nvPicPr>
          <p:cNvPr id="88068" name="Picture 5" descr="center%20line%20rule3"/>
          <p:cNvPicPr>
            <a:picLocks noChangeAspect="1" noChangeArrowheads="1"/>
          </p:cNvPicPr>
          <p:nvPr/>
        </p:nvPicPr>
        <p:blipFill>
          <a:blip r:embed="rId3"/>
          <a:srcRect l="2397" t="1898" r="3252" b="2803"/>
          <a:stretch>
            <a:fillRect/>
          </a:stretch>
        </p:blipFill>
        <p:spPr bwMode="auto">
          <a:xfrm>
            <a:off x="1695450" y="4141788"/>
            <a:ext cx="3532188" cy="22479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Using Phantom Lines</a:t>
            </a:r>
          </a:p>
        </p:txBody>
      </p:sp>
      <p:sp>
        <p:nvSpPr>
          <p:cNvPr id="8909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u="sng" smtClean="0"/>
              <a:t>Phantom lines uses:</a:t>
            </a:r>
          </a:p>
          <a:p>
            <a:pPr lvl="1" eaLnBrk="1" hangingPunct="1"/>
            <a:r>
              <a:rPr lang="en-US" smtClean="0"/>
              <a:t>They may also be used to indicate adjacent positions of related parts. </a:t>
            </a:r>
          </a:p>
        </p:txBody>
      </p:sp>
      <p:pic>
        <p:nvPicPr>
          <p:cNvPr id="89092" name="Picture 4" descr="Phantom%20lines"/>
          <p:cNvPicPr>
            <a:picLocks noChangeAspect="1" noChangeArrowheads="1"/>
          </p:cNvPicPr>
          <p:nvPr/>
        </p:nvPicPr>
        <p:blipFill>
          <a:blip r:embed="rId3"/>
          <a:srcRect l="2850" t="4639" r="2365" b="3195"/>
          <a:stretch>
            <a:fillRect/>
          </a:stretch>
        </p:blipFill>
        <p:spPr bwMode="auto">
          <a:xfrm>
            <a:off x="1595438" y="3013075"/>
            <a:ext cx="6119812" cy="3255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Using Phantom Lines</a:t>
            </a:r>
          </a:p>
        </p:txBody>
      </p:sp>
      <p:sp>
        <p:nvSpPr>
          <p:cNvPr id="9011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u="sng" smtClean="0"/>
              <a:t>Phantom lines uses:</a:t>
            </a:r>
          </a:p>
          <a:p>
            <a:pPr lvl="1" eaLnBrk="1" hangingPunct="1"/>
            <a:r>
              <a:rPr lang="en-US" smtClean="0"/>
              <a:t>Used to indicate repeated detail.  </a:t>
            </a:r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90116" name="Picture 4" descr="Phantom%20lines2"/>
          <p:cNvPicPr>
            <a:picLocks noChangeAspect="1" noChangeArrowheads="1"/>
          </p:cNvPicPr>
          <p:nvPr/>
        </p:nvPicPr>
        <p:blipFill>
          <a:blip r:embed="rId3"/>
          <a:srcRect l="1239" t="3268" r="1404" b="5598"/>
          <a:stretch>
            <a:fillRect/>
          </a:stretch>
        </p:blipFill>
        <p:spPr bwMode="auto">
          <a:xfrm>
            <a:off x="1066800" y="2598738"/>
            <a:ext cx="7550150" cy="23622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Using Phantom Lines</a:t>
            </a:r>
          </a:p>
        </p:txBody>
      </p:sp>
      <p:sp>
        <p:nvSpPr>
          <p:cNvPr id="9113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u="sng" smtClean="0"/>
              <a:t>Phantom lines uses:</a:t>
            </a:r>
          </a:p>
          <a:p>
            <a:pPr lvl="1" eaLnBrk="1" hangingPunct="1"/>
            <a:r>
              <a:rPr lang="en-US" smtClean="0"/>
              <a:t>They are also used to show a change in surface direction produced by fillets and rounds.  </a:t>
            </a:r>
          </a:p>
        </p:txBody>
      </p:sp>
      <p:pic>
        <p:nvPicPr>
          <p:cNvPr id="264197" name="Picture 5" descr="fillets"/>
          <p:cNvPicPr>
            <a:picLocks noChangeAspect="1" noChangeArrowheads="1"/>
          </p:cNvPicPr>
          <p:nvPr/>
        </p:nvPicPr>
        <p:blipFill>
          <a:blip r:embed="rId3"/>
          <a:srcRect l="3072" t="9344" r="1280" b="8258"/>
          <a:stretch>
            <a:fillRect/>
          </a:stretch>
        </p:blipFill>
        <p:spPr bwMode="auto">
          <a:xfrm>
            <a:off x="2825750" y="2998788"/>
            <a:ext cx="5894388" cy="344328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641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9 0.01526 L -0.1309 -0.133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4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" y="-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Using Phantom Lines</a:t>
            </a:r>
          </a:p>
        </p:txBody>
      </p:sp>
      <p:sp>
        <p:nvSpPr>
          <p:cNvPr id="9216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u="sng" smtClean="0"/>
              <a:t>Phantom lines uses:</a:t>
            </a:r>
          </a:p>
          <a:p>
            <a:pPr lvl="1" eaLnBrk="1" hangingPunct="1"/>
            <a:r>
              <a:rPr lang="en-US" smtClean="0"/>
              <a:t>Used to indicate alternate positions of moving parts.    </a:t>
            </a:r>
          </a:p>
        </p:txBody>
      </p:sp>
      <p:pic>
        <p:nvPicPr>
          <p:cNvPr id="92164" name="Picture 4" descr="alternate postion"/>
          <p:cNvPicPr>
            <a:picLocks noChangeAspect="1" noChangeArrowheads="1"/>
          </p:cNvPicPr>
          <p:nvPr/>
        </p:nvPicPr>
        <p:blipFill>
          <a:blip r:embed="rId3"/>
          <a:srcRect l="4390" t="2632" r="1555" b="2632"/>
          <a:stretch>
            <a:fillRect/>
          </a:stretch>
        </p:blipFill>
        <p:spPr bwMode="auto">
          <a:xfrm>
            <a:off x="1651000" y="3013075"/>
            <a:ext cx="3265488" cy="319881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Creating Phantom Lines</a:t>
            </a:r>
          </a:p>
        </p:txBody>
      </p:sp>
      <p:sp>
        <p:nvSpPr>
          <p:cNvPr id="9318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u="sng" dirty="0" smtClean="0"/>
              <a:t>Rule 1:</a:t>
            </a:r>
          </a:p>
          <a:p>
            <a:pPr lvl="1" eaLnBrk="1" hangingPunct="1"/>
            <a:r>
              <a:rPr lang="en-US" dirty="0" smtClean="0"/>
              <a:t>Phantom lines should start and end with a long dash.  </a:t>
            </a:r>
          </a:p>
        </p:txBody>
      </p:sp>
      <p:pic>
        <p:nvPicPr>
          <p:cNvPr id="93188" name="Picture 4" descr="phantom line"/>
          <p:cNvPicPr>
            <a:picLocks noChangeAspect="1" noChangeArrowheads="1"/>
          </p:cNvPicPr>
          <p:nvPr/>
        </p:nvPicPr>
        <p:blipFill>
          <a:blip r:embed="rId3"/>
          <a:srcRect l="1833" t="5739" r="1558" b="5595"/>
          <a:stretch>
            <a:fillRect/>
          </a:stretch>
        </p:blipFill>
        <p:spPr bwMode="auto">
          <a:xfrm>
            <a:off x="1598613" y="3027363"/>
            <a:ext cx="3346450" cy="98107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Orthographic Projection</a:t>
            </a:r>
          </a:p>
        </p:txBody>
      </p:sp>
      <p:sp>
        <p:nvSpPr>
          <p:cNvPr id="1126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Summary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Using Break Lines</a:t>
            </a:r>
          </a:p>
        </p:txBody>
      </p:sp>
      <p:sp>
        <p:nvSpPr>
          <p:cNvPr id="94211" name="Rectangle 6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Break lines are used to show imaginary breaks in an object.  </a:t>
            </a:r>
          </a:p>
        </p:txBody>
      </p:sp>
      <p:pic>
        <p:nvPicPr>
          <p:cNvPr id="94212" name="Picture 4" descr="Break%20line1"/>
          <p:cNvPicPr>
            <a:picLocks noChangeAspect="1" noChangeArrowheads="1"/>
          </p:cNvPicPr>
          <p:nvPr/>
        </p:nvPicPr>
        <p:blipFill>
          <a:blip r:embed="rId3"/>
          <a:srcRect l="1198" t="3259" r="1363" b="4034"/>
          <a:stretch>
            <a:fillRect/>
          </a:stretch>
        </p:blipFill>
        <p:spPr bwMode="auto">
          <a:xfrm>
            <a:off x="977900" y="2544763"/>
            <a:ext cx="7653338" cy="30924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Creating Break Lines</a:t>
            </a:r>
          </a:p>
        </p:txBody>
      </p:sp>
      <p:sp>
        <p:nvSpPr>
          <p:cNvPr id="95235" name="Rectangle 7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There are two types of break lines.  </a:t>
            </a:r>
          </a:p>
          <a:p>
            <a:pPr lvl="1" eaLnBrk="1" hangingPunct="1"/>
            <a:r>
              <a:rPr lang="en-US" smtClean="0"/>
              <a:t>If the distance to traverse is short the series of connecting arcs is used.  </a:t>
            </a:r>
          </a:p>
        </p:txBody>
      </p:sp>
      <p:pic>
        <p:nvPicPr>
          <p:cNvPr id="95236" name="Picture 5" descr="Break%20line2"/>
          <p:cNvPicPr>
            <a:picLocks noChangeAspect="1" noChangeArrowheads="1"/>
          </p:cNvPicPr>
          <p:nvPr/>
        </p:nvPicPr>
        <p:blipFill>
          <a:blip r:embed="rId3"/>
          <a:srcRect l="1730" t="5760" r="45908" b="6728"/>
          <a:stretch>
            <a:fillRect/>
          </a:stretch>
        </p:blipFill>
        <p:spPr bwMode="auto">
          <a:xfrm>
            <a:off x="2265363" y="3267075"/>
            <a:ext cx="5021262" cy="25241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Creating Break Lines</a:t>
            </a:r>
          </a:p>
        </p:txBody>
      </p:sp>
      <p:sp>
        <p:nvSpPr>
          <p:cNvPr id="96259" name="Rectangle 6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There are two types of break lines.  </a:t>
            </a:r>
          </a:p>
          <a:p>
            <a:pPr lvl="1" eaLnBrk="1" hangingPunct="1"/>
            <a:r>
              <a:rPr lang="en-US" smtClean="0"/>
              <a:t>If the distance is long the thin straight line with a jog is used. </a:t>
            </a:r>
          </a:p>
        </p:txBody>
      </p:sp>
      <p:pic>
        <p:nvPicPr>
          <p:cNvPr id="96260" name="Picture 4" descr="Break%20line2"/>
          <p:cNvPicPr>
            <a:picLocks noChangeAspect="1" noChangeArrowheads="1"/>
          </p:cNvPicPr>
          <p:nvPr/>
        </p:nvPicPr>
        <p:blipFill>
          <a:blip r:embed="rId3"/>
          <a:srcRect l="57071" t="5760" r="1302" b="6728"/>
          <a:stretch>
            <a:fillRect/>
          </a:stretch>
        </p:blipFill>
        <p:spPr bwMode="auto">
          <a:xfrm>
            <a:off x="2676525" y="3279775"/>
            <a:ext cx="4049713" cy="256063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Line Precedence</a:t>
            </a:r>
          </a:p>
        </p:txBody>
      </p:sp>
      <p:sp>
        <p:nvSpPr>
          <p:cNvPr id="97283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If two lines occur in the same place, the line that is considered to be the least important is omitted. 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b="0" smtClean="0"/>
              <a:t>Lines in order of precedence/importance are as follows;</a:t>
            </a:r>
            <a:r>
              <a:rPr lang="en-US" smtClean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Cutting plane line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Visible line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Hidden line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Centerline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Orthographic Projection</a:t>
            </a:r>
          </a:p>
        </p:txBody>
      </p:sp>
      <p:sp>
        <p:nvSpPr>
          <p:cNvPr id="9830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2179638" y="3554413"/>
            <a:ext cx="5737225" cy="1789112"/>
          </a:xfrm>
        </p:spPr>
        <p:txBody>
          <a:bodyPr/>
          <a:lstStyle/>
          <a:p>
            <a:pPr eaLnBrk="1" hangingPunct="1"/>
            <a:r>
              <a:rPr lang="en-US" dirty="0" smtClean="0"/>
              <a:t>1.7)  Creating an Orthographic Projection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Creating an O</a:t>
            </a:r>
            <a:r>
              <a:rPr lang="en-US" sz="2400" smtClean="0"/>
              <a:t>rthographic</a:t>
            </a:r>
            <a:r>
              <a:rPr lang="en-US" smtClean="0"/>
              <a:t> P</a:t>
            </a:r>
            <a:r>
              <a:rPr lang="en-US" sz="2400" smtClean="0"/>
              <a:t>rojection</a:t>
            </a:r>
          </a:p>
        </p:txBody>
      </p:sp>
      <p:sp>
        <p:nvSpPr>
          <p:cNvPr id="99331" name="Rectangle 17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Choose a front view. </a:t>
            </a:r>
          </a:p>
          <a:p>
            <a:pPr lvl="1" eaLnBrk="1" hangingPunct="1"/>
            <a:r>
              <a:rPr lang="en-US" smtClean="0"/>
              <a:t>Which view shows the most about the object?</a:t>
            </a:r>
          </a:p>
        </p:txBody>
      </p:sp>
      <p:sp>
        <p:nvSpPr>
          <p:cNvPr id="136207" name="Text Box 15"/>
          <p:cNvSpPr txBox="1">
            <a:spLocks noChangeArrowheads="1"/>
          </p:cNvSpPr>
          <p:nvPr/>
        </p:nvSpPr>
        <p:spPr bwMode="auto">
          <a:xfrm>
            <a:off x="1508125" y="3078163"/>
            <a:ext cx="3984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ahoma" charset="0"/>
              </a:rPr>
              <a:t>C</a:t>
            </a:r>
          </a:p>
        </p:txBody>
      </p:sp>
      <p:pic>
        <p:nvPicPr>
          <p:cNvPr id="99333" name="Picture 19" descr="ortho1"/>
          <p:cNvPicPr>
            <a:picLocks noChangeAspect="1" noChangeArrowheads="1"/>
          </p:cNvPicPr>
          <p:nvPr/>
        </p:nvPicPr>
        <p:blipFill>
          <a:blip r:embed="rId3"/>
          <a:srcRect l="2957" t="1834" r="3479" b="3110"/>
          <a:stretch>
            <a:fillRect/>
          </a:stretch>
        </p:blipFill>
        <p:spPr bwMode="auto">
          <a:xfrm>
            <a:off x="5326063" y="2693988"/>
            <a:ext cx="3313112" cy="36703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6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Creating an O</a:t>
            </a:r>
            <a:r>
              <a:rPr lang="en-US" sz="2400" smtClean="0"/>
              <a:t>rthographic</a:t>
            </a:r>
            <a:r>
              <a:rPr lang="en-US" smtClean="0"/>
              <a:t> P</a:t>
            </a:r>
            <a:r>
              <a:rPr lang="en-US" sz="2400" smtClean="0"/>
              <a:t>rojection</a:t>
            </a:r>
          </a:p>
        </p:txBody>
      </p:sp>
      <p:sp>
        <p:nvSpPr>
          <p:cNvPr id="100355" name="Rectangle 10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Decide how many views are needed.</a:t>
            </a:r>
          </a:p>
          <a:p>
            <a:pPr lvl="1" eaLnBrk="1" hangingPunct="1"/>
            <a:r>
              <a:rPr lang="en-US" smtClean="0"/>
              <a:t>How many and which views?</a:t>
            </a:r>
          </a:p>
          <a:p>
            <a:pPr lvl="1" eaLnBrk="1" hangingPunct="1"/>
            <a:endParaRPr lang="en-US" smtClean="0"/>
          </a:p>
        </p:txBody>
      </p:sp>
      <p:sp>
        <p:nvSpPr>
          <p:cNvPr id="137221" name="Text Box 5"/>
          <p:cNvSpPr txBox="1">
            <a:spLocks noChangeArrowheads="1"/>
          </p:cNvSpPr>
          <p:nvPr/>
        </p:nvSpPr>
        <p:spPr bwMode="auto">
          <a:xfrm>
            <a:off x="1069975" y="2665413"/>
            <a:ext cx="130175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ahoma" charset="0"/>
              </a:rPr>
              <a:t>2</a:t>
            </a:r>
          </a:p>
          <a:p>
            <a:r>
              <a:rPr lang="en-US" sz="2800" dirty="0">
                <a:solidFill>
                  <a:srgbClr val="FF0000"/>
                </a:solidFill>
                <a:latin typeface="Tahoma" charset="0"/>
              </a:rPr>
              <a:t>Front</a:t>
            </a:r>
          </a:p>
          <a:p>
            <a:r>
              <a:rPr lang="en-US" sz="2800" dirty="0">
                <a:solidFill>
                  <a:srgbClr val="FF0000"/>
                </a:solidFill>
                <a:latin typeface="Tahoma" charset="0"/>
              </a:rPr>
              <a:t>Top</a:t>
            </a:r>
          </a:p>
        </p:txBody>
      </p:sp>
      <p:sp>
        <p:nvSpPr>
          <p:cNvPr id="137224" name="Text Box 8"/>
          <p:cNvSpPr txBox="1">
            <a:spLocks noChangeArrowheads="1"/>
          </p:cNvSpPr>
          <p:nvPr/>
        </p:nvSpPr>
        <p:spPr bwMode="auto">
          <a:xfrm>
            <a:off x="444500" y="4437063"/>
            <a:ext cx="3535363" cy="1581150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ahoma" charset="0"/>
              </a:rPr>
              <a:t>For procedural reasons, we will continue this example by drawing all 3 standard views.</a:t>
            </a:r>
          </a:p>
        </p:txBody>
      </p:sp>
      <p:pic>
        <p:nvPicPr>
          <p:cNvPr id="100358" name="Picture 11" descr="ortho2"/>
          <p:cNvPicPr>
            <a:picLocks noChangeAspect="1" noChangeArrowheads="1"/>
          </p:cNvPicPr>
          <p:nvPr/>
        </p:nvPicPr>
        <p:blipFill>
          <a:blip r:embed="rId3"/>
          <a:srcRect l="3224" t="4013" r="1344" b="1881"/>
          <a:stretch>
            <a:fillRect/>
          </a:stretch>
        </p:blipFill>
        <p:spPr bwMode="auto">
          <a:xfrm>
            <a:off x="4175125" y="2825750"/>
            <a:ext cx="4510088" cy="35734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1" grpId="0"/>
      <p:bldP spid="13722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Creating an O</a:t>
            </a:r>
            <a:r>
              <a:rPr lang="en-US" sz="2400" smtClean="0"/>
              <a:t>rthographic</a:t>
            </a:r>
            <a:r>
              <a:rPr lang="en-US" smtClean="0"/>
              <a:t> P</a:t>
            </a:r>
            <a:r>
              <a:rPr lang="en-US" sz="2400" smtClean="0"/>
              <a:t>rojection</a:t>
            </a:r>
          </a:p>
        </p:txBody>
      </p:sp>
      <p:sp>
        <p:nvSpPr>
          <p:cNvPr id="101379" name="Rectangle 9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60375" y="1336675"/>
            <a:ext cx="2651125" cy="5218113"/>
          </a:xfrm>
        </p:spPr>
        <p:txBody>
          <a:bodyPr/>
          <a:lstStyle/>
          <a:p>
            <a:pPr eaLnBrk="1" hangingPunct="1"/>
            <a:r>
              <a:rPr lang="en-US" b="0" smtClean="0"/>
              <a:t>Draw the visible features of the front view. </a:t>
            </a:r>
          </a:p>
        </p:txBody>
      </p:sp>
      <p:sp>
        <p:nvSpPr>
          <p:cNvPr id="101380" name="Rectangle 6"/>
          <p:cNvSpPr>
            <a:spLocks noChangeArrowheads="1"/>
          </p:cNvSpPr>
          <p:nvPr/>
        </p:nvSpPr>
        <p:spPr bwMode="auto">
          <a:xfrm>
            <a:off x="2847975" y="2625725"/>
            <a:ext cx="2008188" cy="1739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1" name="Rectangle 7"/>
          <p:cNvSpPr>
            <a:spLocks noChangeArrowheads="1"/>
          </p:cNvSpPr>
          <p:nvPr/>
        </p:nvSpPr>
        <p:spPr bwMode="auto">
          <a:xfrm>
            <a:off x="5695950" y="5249863"/>
            <a:ext cx="1768475" cy="1319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1382" name="Picture 10" descr="ortho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2938" y="1412875"/>
            <a:ext cx="5538787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Creating an O</a:t>
            </a:r>
            <a:r>
              <a:rPr lang="en-US" sz="2400" smtClean="0"/>
              <a:t>rthographic</a:t>
            </a:r>
            <a:r>
              <a:rPr lang="en-US" smtClean="0"/>
              <a:t> P</a:t>
            </a:r>
            <a:r>
              <a:rPr lang="en-US" sz="2400" smtClean="0"/>
              <a:t>rojection</a:t>
            </a:r>
          </a:p>
        </p:txBody>
      </p:sp>
      <p:sp>
        <p:nvSpPr>
          <p:cNvPr id="102403" name="Rectangle 18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60375" y="1336675"/>
            <a:ext cx="2651125" cy="5218113"/>
          </a:xfrm>
        </p:spPr>
        <p:txBody>
          <a:bodyPr/>
          <a:lstStyle/>
          <a:p>
            <a:pPr eaLnBrk="1" hangingPunct="1"/>
            <a:r>
              <a:rPr lang="en-US" b="0" smtClean="0"/>
              <a:t>Draw projectors off of the front view.</a:t>
            </a:r>
            <a:r>
              <a:rPr lang="en-US" smtClean="0"/>
              <a:t> </a:t>
            </a:r>
          </a:p>
        </p:txBody>
      </p:sp>
      <p:pic>
        <p:nvPicPr>
          <p:cNvPr id="102404" name="Picture 19" descr="ortho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2938" y="1393825"/>
            <a:ext cx="5538787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Creating an O</a:t>
            </a:r>
            <a:r>
              <a:rPr lang="en-US" sz="2400" smtClean="0"/>
              <a:t>rthographic</a:t>
            </a:r>
            <a:r>
              <a:rPr lang="en-US" smtClean="0"/>
              <a:t> P</a:t>
            </a:r>
            <a:r>
              <a:rPr lang="en-US" sz="2400" smtClean="0"/>
              <a:t>rojection</a:t>
            </a:r>
          </a:p>
        </p:txBody>
      </p:sp>
      <p:sp>
        <p:nvSpPr>
          <p:cNvPr id="103427" name="Rectangle 19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60375" y="1336675"/>
            <a:ext cx="2687638" cy="5218113"/>
          </a:xfrm>
        </p:spPr>
        <p:txBody>
          <a:bodyPr/>
          <a:lstStyle/>
          <a:p>
            <a:pPr eaLnBrk="1" hangingPunct="1"/>
            <a:r>
              <a:rPr lang="en-US" b="0" smtClean="0"/>
              <a:t>Draw the top view.</a:t>
            </a:r>
            <a:r>
              <a:rPr lang="en-US" smtClean="0"/>
              <a:t> </a:t>
            </a:r>
          </a:p>
        </p:txBody>
      </p:sp>
      <p:pic>
        <p:nvPicPr>
          <p:cNvPr id="103428" name="Picture 20" descr="ortho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4525" y="1412875"/>
            <a:ext cx="5538788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print">
  <a:themeElements>
    <a:clrScheme name="Blueprint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Blueprint">
      <a:majorFont>
        <a:latin typeface="Arial"/>
        <a:ea typeface=""/>
        <a:cs typeface="Times New Roman"/>
      </a:majorFont>
      <a:minorFont>
        <a:latin typeface="Arial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hlink"/>
          </a:solidFill>
          <a:prstDash val="solid"/>
          <a:round/>
          <a:headEnd type="none" w="med" len="med"/>
          <a:tailEnd type="triangle" w="med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hlink"/>
          </a:solidFill>
          <a:prstDash val="solid"/>
          <a:round/>
          <a:headEnd type="none" w="med" len="med"/>
          <a:tailEnd type="triangle" w="med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lnDef>
  </a:objectDefaults>
  <a:extraClrSchemeLst>
    <a:extraClrScheme>
      <a:clrScheme name="Blueprin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Designs\Blueprint.pot</Template>
  <TotalTime>2410</TotalTime>
  <Words>2689</Words>
  <Application>Microsoft Macintosh PowerPoint</Application>
  <PresentationFormat>On-screen Show (4:3)</PresentationFormat>
  <Paragraphs>542</Paragraphs>
  <Slides>136</Slides>
  <Notes>135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136</vt:i4>
      </vt:variant>
    </vt:vector>
  </HeadingPairs>
  <TitlesOfParts>
    <vt:vector size="137" baseType="lpstr">
      <vt:lpstr>Blueprint</vt:lpstr>
      <vt:lpstr>Chapter 1 Orthographic Projection</vt:lpstr>
      <vt:lpstr>Ortho. Projection: Basic Topics</vt:lpstr>
      <vt:lpstr>Ortho. Proj.: Advanced Topics</vt:lpstr>
      <vt:lpstr>Ortho. Projection: Exercises</vt:lpstr>
      <vt:lpstr>Ortho. Projection: Exercises</vt:lpstr>
      <vt:lpstr>Engineering Graphics</vt:lpstr>
      <vt:lpstr>Engineering Graphics</vt:lpstr>
      <vt:lpstr>Engineering Graphics</vt:lpstr>
      <vt:lpstr>Orthographic Projection</vt:lpstr>
      <vt:lpstr>Summary</vt:lpstr>
      <vt:lpstr>Orthographic Projection</vt:lpstr>
      <vt:lpstr>Introduction</vt:lpstr>
      <vt:lpstr>Introduction</vt:lpstr>
      <vt:lpstr>The Six Principal Views</vt:lpstr>
      <vt:lpstr>Orthographic Projection</vt:lpstr>
      <vt:lpstr>The Glass Box Method</vt:lpstr>
      <vt:lpstr>Glass Box Method</vt:lpstr>
      <vt:lpstr>Glass Box Method</vt:lpstr>
      <vt:lpstr>Glass Box Method</vt:lpstr>
      <vt:lpstr>Glass Box Method</vt:lpstr>
      <vt:lpstr>Exercise 1-1</vt:lpstr>
      <vt:lpstr>Exercise 1-1 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Orthographic Projection</vt:lpstr>
      <vt:lpstr>Standard Views</vt:lpstr>
      <vt:lpstr>Standard Views</vt:lpstr>
      <vt:lpstr>Standard Views</vt:lpstr>
      <vt:lpstr>Standard Views</vt:lpstr>
      <vt:lpstr>Standard Views</vt:lpstr>
      <vt:lpstr>Front View</vt:lpstr>
      <vt:lpstr>View Alignment</vt:lpstr>
      <vt:lpstr>Slide 39</vt:lpstr>
      <vt:lpstr>Orthographic Projection</vt:lpstr>
      <vt:lpstr>Line Type and Weight</vt:lpstr>
      <vt:lpstr>Line Type and Weight</vt:lpstr>
      <vt:lpstr>Line Type and Weight</vt:lpstr>
      <vt:lpstr>Line Types</vt:lpstr>
      <vt:lpstr>Line Types</vt:lpstr>
      <vt:lpstr>Line Types</vt:lpstr>
      <vt:lpstr>Line Types</vt:lpstr>
      <vt:lpstr>Line Types</vt:lpstr>
      <vt:lpstr>Line Types</vt:lpstr>
      <vt:lpstr>Line Types</vt:lpstr>
      <vt:lpstr>Exercise 1-2 </vt:lpstr>
      <vt:lpstr>Example 1-2</vt:lpstr>
      <vt:lpstr>Example 1-2</vt:lpstr>
      <vt:lpstr>Example 1-2</vt:lpstr>
      <vt:lpstr>Example 1-2</vt:lpstr>
      <vt:lpstr>Example 1-2</vt:lpstr>
      <vt:lpstr>Example 1-2</vt:lpstr>
      <vt:lpstr>Example 1-2</vt:lpstr>
      <vt:lpstr>Example 1-2</vt:lpstr>
      <vt:lpstr>Example 1-2</vt:lpstr>
      <vt:lpstr>Exercise 1-3</vt:lpstr>
      <vt:lpstr>Exercise 1-3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Orthographic Projection</vt:lpstr>
      <vt:lpstr>Rules for Line Creation and Use</vt:lpstr>
      <vt:lpstr>Using Hidden Lines</vt:lpstr>
      <vt:lpstr>Creating Hidden Lines</vt:lpstr>
      <vt:lpstr>Creating Hidden Lines</vt:lpstr>
      <vt:lpstr>Creating Hidden Lines</vt:lpstr>
      <vt:lpstr>Using Center Lines</vt:lpstr>
      <vt:lpstr>Using Center Lines</vt:lpstr>
      <vt:lpstr>Creating Center Lines</vt:lpstr>
      <vt:lpstr>Creating Center Lines</vt:lpstr>
      <vt:lpstr>Creating Center Lines</vt:lpstr>
      <vt:lpstr>Creating Center Lines</vt:lpstr>
      <vt:lpstr>Using Phantom Lines</vt:lpstr>
      <vt:lpstr>Using Phantom Lines</vt:lpstr>
      <vt:lpstr>Using Phantom Lines</vt:lpstr>
      <vt:lpstr>Using Phantom Lines</vt:lpstr>
      <vt:lpstr>Creating Phantom Lines</vt:lpstr>
      <vt:lpstr>Using Break Lines</vt:lpstr>
      <vt:lpstr>Creating Break Lines</vt:lpstr>
      <vt:lpstr>Creating Break Lines</vt:lpstr>
      <vt:lpstr>Line Precedence</vt:lpstr>
      <vt:lpstr>Orthographic Projection</vt:lpstr>
      <vt:lpstr>Creating an Orthographic Projection</vt:lpstr>
      <vt:lpstr>Creating an Orthographic Projection</vt:lpstr>
      <vt:lpstr>Creating an Orthographic Projection</vt:lpstr>
      <vt:lpstr>Creating an Orthographic Projection</vt:lpstr>
      <vt:lpstr>Creating an Orthographic Projection</vt:lpstr>
      <vt:lpstr>Creating an Orthographic Projection</vt:lpstr>
      <vt:lpstr>Creating an Orthographic Projection</vt:lpstr>
      <vt:lpstr>Creating an Orthographic Projection</vt:lpstr>
      <vt:lpstr>Creating an Orthographic Projection</vt:lpstr>
      <vt:lpstr>Creating an Orthographic Projection</vt:lpstr>
      <vt:lpstr>Creating an Orthographic Projection</vt:lpstr>
      <vt:lpstr>Creating an Orthographic Projection</vt:lpstr>
      <vt:lpstr>Completed Drawing</vt:lpstr>
      <vt:lpstr>Projection Symbol</vt:lpstr>
      <vt:lpstr>1st Angle &amp; 3rd Angle</vt:lpstr>
      <vt:lpstr>Exercise 1-4</vt:lpstr>
      <vt:lpstr>Exercise 1-4</vt:lpstr>
      <vt:lpstr>Slide 112</vt:lpstr>
      <vt:lpstr>Slide 113</vt:lpstr>
      <vt:lpstr>Slide 114</vt:lpstr>
      <vt:lpstr>Slide 115</vt:lpstr>
      <vt:lpstr>Exercise 1-5</vt:lpstr>
      <vt:lpstr>Exercise 1-5</vt:lpstr>
      <vt:lpstr>Slide 118</vt:lpstr>
      <vt:lpstr>Slide 119</vt:lpstr>
      <vt:lpstr>Slide 120</vt:lpstr>
      <vt:lpstr>Slide 121</vt:lpstr>
      <vt:lpstr>Exercise 1-8</vt:lpstr>
      <vt:lpstr>Exercise 1-8</vt:lpstr>
      <vt:lpstr>Slide 124</vt:lpstr>
      <vt:lpstr>Slide 125</vt:lpstr>
      <vt:lpstr>Slide 126</vt:lpstr>
      <vt:lpstr>Slide 127</vt:lpstr>
      <vt:lpstr>Exercise 1-9</vt:lpstr>
      <vt:lpstr>Exercise 1-9</vt:lpstr>
      <vt:lpstr>Slide 130</vt:lpstr>
      <vt:lpstr>Orthographic Projection</vt:lpstr>
      <vt:lpstr>Auxiliary Views</vt:lpstr>
      <vt:lpstr>Exercise 1-12</vt:lpstr>
      <vt:lpstr>Exercise 1-12</vt:lpstr>
      <vt:lpstr>Slide 135</vt:lpstr>
      <vt:lpstr>Orthographic Projection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Engineering Graphics</dc:title>
  <dc:creator>NASTIE</dc:creator>
  <cp:lastModifiedBy>Vanessa Rose Blouin</cp:lastModifiedBy>
  <cp:revision>244</cp:revision>
  <cp:lastPrinted>1601-01-01T00:00:00Z</cp:lastPrinted>
  <dcterms:created xsi:type="dcterms:W3CDTF">2013-06-04T13:40:28Z</dcterms:created>
  <dcterms:modified xsi:type="dcterms:W3CDTF">2013-06-04T13:43:41Z</dcterms:modified>
</cp:coreProperties>
</file>